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5" r:id="rId7"/>
    <p:sldId id="264" r:id="rId8"/>
  </p:sldIdLst>
  <p:sldSz cx="12192000" cy="6858000"/>
  <p:notesSz cx="6858000" cy="9144000"/>
  <p:embeddedFontLst>
    <p:embeddedFont>
      <p:font typeface="Technika" panose="00000500000000000000" pitchFamily="2" charset="-18"/>
      <p:regular r:id="rId9"/>
      <p:bold r:id="rId10"/>
      <p:italic r:id="rId11"/>
      <p:boldItalic r:id="rId12"/>
    </p:embeddedFont>
    <p:embeddedFont>
      <p:font typeface="Technika-Bold" panose="00000600000000000000" charset="-18"/>
      <p:regular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0210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0070C0"/>
                </a:solidFill>
              </a:rPr>
              <a:t>Lékařské přístroje a </a:t>
            </a:r>
            <a:r>
              <a:rPr lang="cs-CZ" sz="3200" dirty="0">
                <a:solidFill>
                  <a:srgbClr val="0070C0"/>
                </a:solidFill>
              </a:rPr>
              <a:t>zařízení 1 – </a:t>
            </a:r>
            <a:r>
              <a:rPr lang="cs-CZ" sz="3200" dirty="0" smtClean="0">
                <a:solidFill>
                  <a:srgbClr val="0070C0"/>
                </a:solidFill>
              </a:rPr>
              <a:t>DG technika</a:t>
            </a:r>
          </a:p>
          <a:p>
            <a:pPr algn="ctr"/>
            <a:r>
              <a:rPr lang="cs-CZ" sz="3200" dirty="0" smtClean="0">
                <a:solidFill>
                  <a:srgbClr val="0070C0"/>
                </a:solidFill>
              </a:rPr>
              <a:t>Lékařské přístroje a zařízení 2 – </a:t>
            </a:r>
            <a:r>
              <a:rPr lang="cs-CZ" sz="3200" dirty="0" err="1">
                <a:solidFill>
                  <a:srgbClr val="0070C0"/>
                </a:solidFill>
              </a:rPr>
              <a:t>T</a:t>
            </a:r>
            <a:r>
              <a:rPr lang="cs-CZ" sz="3200" dirty="0" err="1" smtClean="0">
                <a:solidFill>
                  <a:srgbClr val="0070C0"/>
                </a:solidFill>
              </a:rPr>
              <a:t>er</a:t>
            </a:r>
            <a:r>
              <a:rPr lang="cs-CZ" sz="3200" dirty="0" smtClean="0">
                <a:solidFill>
                  <a:srgbClr val="0070C0"/>
                </a:solidFill>
              </a:rPr>
              <a:t>. technika</a:t>
            </a:r>
            <a:br>
              <a:rPr lang="cs-CZ" sz="3200" dirty="0" smtClean="0">
                <a:solidFill>
                  <a:srgbClr val="0070C0"/>
                </a:solidFill>
              </a:rPr>
            </a:br>
            <a:endParaRPr lang="cs-CZ" sz="1400" dirty="0" smtClean="0"/>
          </a:p>
          <a:p>
            <a:pPr algn="ctr"/>
            <a:endParaRPr lang="cs-CZ" sz="2800" dirty="0"/>
          </a:p>
          <a:p>
            <a:pPr algn="ctr"/>
            <a:r>
              <a:rPr lang="cs-CZ" sz="4400" dirty="0" smtClean="0"/>
              <a:t>Roubík, K., </a:t>
            </a:r>
            <a:r>
              <a:rPr lang="cs-CZ" sz="4400" u="sng" dirty="0" smtClean="0"/>
              <a:t>Kudrna, P.</a:t>
            </a:r>
            <a:r>
              <a:rPr lang="cs-CZ" sz="4400" dirty="0" smtClean="0"/>
              <a:t>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6497" y="1873949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 LPZ 1/LPZ2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Předměty LPZ 1 a 2 propojují již dříve studovanou problematiku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(Fyziologie, Elektrofyziologie, Elektrotechnicky zaměřené předměty, Fyzikální chemie, Systémy a signály, …)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b="1" dirty="0"/>
              <a:t>Přednášky</a:t>
            </a:r>
            <a:r>
              <a:rPr lang="cs-CZ" altLang="cs-CZ" sz="2800" dirty="0"/>
              <a:t> zaměřeny na vysvětlení principu funkce zařízení, možná rizika, seznamují studenty s aktuálními trendy</a:t>
            </a:r>
          </a:p>
          <a:p>
            <a:pPr>
              <a:spcAft>
                <a:spcPts val="1200"/>
              </a:spcAft>
            </a:pPr>
            <a:r>
              <a:rPr lang="cs-CZ" altLang="cs-CZ" sz="2800" b="1" dirty="0"/>
              <a:t>Laboratorní výuka</a:t>
            </a:r>
            <a:r>
              <a:rPr lang="cs-CZ" altLang="cs-CZ" sz="2800" dirty="0"/>
              <a:t> – praktická práce s přístroji nebo specializovanými přípravky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Vstupní požadavky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Znalosti fyziky, matematiky (integrální a </a:t>
            </a:r>
            <a:r>
              <a:rPr lang="cs-CZ" altLang="cs-CZ" sz="2800" dirty="0" err="1" smtClean="0"/>
              <a:t>dif</a:t>
            </a:r>
            <a:r>
              <a:rPr lang="cs-CZ" altLang="cs-CZ" sz="2800" dirty="0" smtClean="0"/>
              <a:t>. počet), systémy a signály, fyzikální chemie</a:t>
            </a:r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err="1" smtClean="0"/>
              <a:t>Prerekvizity</a:t>
            </a:r>
            <a:r>
              <a:rPr lang="cs-CZ" altLang="cs-CZ" sz="2800" dirty="0" smtClean="0"/>
              <a:t>: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	</a:t>
            </a:r>
            <a:r>
              <a:rPr lang="cs-CZ" altLang="cs-CZ" sz="2800" dirty="0" smtClean="0"/>
              <a:t>LPZ 1: Biologické signály, Fyzika II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	LPZ 2</a:t>
            </a:r>
            <a:r>
              <a:rPr lang="cs-CZ" altLang="cs-CZ" sz="2800" dirty="0"/>
              <a:t>:  Biologické signály, Fyzika II</a:t>
            </a:r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  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 čím jsou </a:t>
            </a:r>
            <a:r>
              <a:rPr lang="cs-CZ" sz="4000" dirty="0" smtClean="0">
                <a:solidFill>
                  <a:srgbClr val="0070C0"/>
                </a:solidFill>
              </a:rPr>
              <a:t>problémy ?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Student </a:t>
            </a:r>
            <a:r>
              <a:rPr lang="cs-CZ" altLang="cs-CZ" sz="2800" dirty="0" smtClean="0"/>
              <a:t>má zapsán předmět na druhý zápis – žádá uznání zápočtu, na přednášky nechodí = problém se zakončením </a:t>
            </a:r>
            <a:r>
              <a:rPr lang="cs-CZ" altLang="cs-CZ" sz="2800" dirty="0" smtClean="0"/>
              <a:t>předmětu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Evergreen </a:t>
            </a:r>
            <a:r>
              <a:rPr lang="cs-CZ" altLang="cs-CZ" sz="2800" dirty="0"/>
              <a:t>- protokoly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Nedostatky v chápání látky z předchozího studia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altLang="cs-CZ" sz="2400" dirty="0" smtClean="0"/>
              <a:t>rozšíření </a:t>
            </a:r>
            <a:r>
              <a:rPr lang="cs-CZ" altLang="cs-CZ" sz="2400" dirty="0" err="1" smtClean="0"/>
              <a:t>prerekvizit</a:t>
            </a:r>
            <a:r>
              <a:rPr lang="cs-CZ" altLang="cs-CZ" sz="2400" dirty="0" smtClean="0"/>
              <a:t> (zápisových):  Úvod do systémů a signálů, Fyzikální chemie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 čím jsou </a:t>
            </a:r>
            <a:r>
              <a:rPr lang="cs-CZ" sz="4000" dirty="0" smtClean="0">
                <a:solidFill>
                  <a:srgbClr val="0070C0"/>
                </a:solidFill>
              </a:rPr>
              <a:t>problémy ?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Zajištění odborné náplně LPZ 2 - terapeutická technika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	</a:t>
            </a:r>
            <a:r>
              <a:rPr lang="cs-CZ" altLang="cs-CZ" sz="2800" dirty="0" smtClean="0"/>
              <a:t>Část náplně LPZ 2 se překrývá s jiným Bc. předmětem, částečný 	překryv s náplní magisterského předmětu v oboru BME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Návrh řešení: </a:t>
            </a:r>
          </a:p>
          <a:p>
            <a:pPr>
              <a:spcAft>
                <a:spcPts val="1200"/>
              </a:spcAft>
            </a:pPr>
            <a:r>
              <a:rPr lang="cs-CZ" altLang="cs-CZ" sz="2400" dirty="0" smtClean="0"/>
              <a:t>redukce rozsahu předmětu LPZ 2 na 1+1</a:t>
            </a:r>
          </a:p>
          <a:p>
            <a:pPr>
              <a:spcAft>
                <a:spcPts val="1200"/>
              </a:spcAft>
            </a:pPr>
            <a:r>
              <a:rPr lang="cs-CZ" altLang="cs-CZ" sz="2400" dirty="0" smtClean="0"/>
              <a:t>zavedení povinného předmětu Metodologie výzkumné práce v rozsahu 1+1 ve 2. ročníku BMT  </a:t>
            </a:r>
            <a:endParaRPr lang="cs-CZ" altLang="cs-CZ" sz="24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	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93653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Závěr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638925"/>
            <a:ext cx="1136192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Předměty LPZ  jsou vhodně </a:t>
            </a:r>
            <a:r>
              <a:rPr lang="cs-CZ" altLang="cs-CZ" sz="2800" dirty="0" smtClean="0"/>
              <a:t>umístěny </a:t>
            </a:r>
            <a:r>
              <a:rPr lang="cs-CZ" altLang="cs-CZ" sz="2800" dirty="0" smtClean="0"/>
              <a:t>ve </a:t>
            </a:r>
            <a:r>
              <a:rPr lang="cs-CZ" altLang="cs-CZ" sz="2800" dirty="0" smtClean="0"/>
              <a:t>3. </a:t>
            </a:r>
            <a:r>
              <a:rPr lang="cs-CZ" altLang="cs-CZ" sz="2800" dirty="0" smtClean="0"/>
              <a:t>ročníku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Rozšíření zápočtových </a:t>
            </a:r>
            <a:r>
              <a:rPr lang="cs-CZ" altLang="cs-CZ" sz="2800" dirty="0" err="1" smtClean="0"/>
              <a:t>prerekvizit</a:t>
            </a:r>
            <a:r>
              <a:rPr lang="cs-CZ" altLang="cs-CZ" sz="2800" dirty="0" smtClean="0"/>
              <a:t> umožní definovat vstupní úroveň znalostí 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Redukcí rozsahu předmětu LPZ 2 vznikne prostor pro povinný předmět Metodologie výzkumné práce</a:t>
            </a:r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891</TotalTime>
  <Words>210</Words>
  <Application>Microsoft Office PowerPoint</Application>
  <PresentationFormat>Širokoúhlá obrazovka</PresentationFormat>
  <Paragraphs>48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Technika</vt:lpstr>
      <vt:lpstr>Times New Roman</vt:lpstr>
      <vt:lpstr>Arial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PC69</cp:lastModifiedBy>
  <cp:revision>33</cp:revision>
  <dcterms:created xsi:type="dcterms:W3CDTF">2016-10-24T11:40:37Z</dcterms:created>
  <dcterms:modified xsi:type="dcterms:W3CDTF">2017-01-30T14:38:10Z</dcterms:modified>
</cp:coreProperties>
</file>