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3" r:id="rId6"/>
    <p:sldId id="265" r:id="rId7"/>
    <p:sldId id="270" r:id="rId8"/>
    <p:sldId id="271" r:id="rId9"/>
    <p:sldId id="272" r:id="rId10"/>
    <p:sldId id="266" r:id="rId11"/>
    <p:sldId id="269" r:id="rId12"/>
    <p:sldId id="268" r:id="rId13"/>
    <p:sldId id="273" r:id="rId14"/>
    <p:sldId id="274" r:id="rId15"/>
    <p:sldId id="277" r:id="rId16"/>
    <p:sldId id="276" r:id="rId17"/>
    <p:sldId id="264" r:id="rId18"/>
  </p:sldIdLst>
  <p:sldSz cx="12192000" cy="6858000"/>
  <p:notesSz cx="6858000" cy="9144000"/>
  <p:embeddedFontLst>
    <p:embeddedFont>
      <p:font typeface="Technika-Bold" panose="00000600000000000000" charset="-18"/>
      <p:regular r:id="rId19"/>
    </p:embeddedFont>
    <p:embeddedFont>
      <p:font typeface="Technika" panose="00000500000000000000" pitchFamily="2" charset="-18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Akreditace – nový 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646573"/>
            <a:ext cx="1136192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 smtClean="0"/>
              <a:t>Národní akreditační úřad pro vysoké školství </a:t>
            </a:r>
            <a:r>
              <a:rPr lang="cs-CZ" altLang="cs-CZ" sz="2800" dirty="0" smtClean="0"/>
              <a:t>(NAÚ), rozhodnutí NAÚ platí samostatně bez nutného schválení MŠMT</a:t>
            </a:r>
          </a:p>
          <a:p>
            <a:pPr lvl="1">
              <a:spcAft>
                <a:spcPts val="1200"/>
              </a:spcAft>
            </a:pPr>
            <a:r>
              <a:rPr lang="cs-CZ" altLang="cs-CZ" sz="2400" dirty="0" smtClean="0"/>
              <a:t>(předseda, rada, přezkumná komise, hodnotící komise a seznam hodnotitelů, kancelář)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tři </a:t>
            </a:r>
            <a:r>
              <a:rPr lang="cs-CZ" altLang="cs-CZ" sz="2600" dirty="0"/>
              <a:t>druhy akreditací: </a:t>
            </a:r>
            <a:endParaRPr lang="cs-CZ" altLang="cs-CZ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b="1" dirty="0" smtClean="0"/>
              <a:t>institucionální akreditace </a:t>
            </a:r>
            <a:r>
              <a:rPr lang="cs-CZ" altLang="cs-CZ" sz="2600" dirty="0" smtClean="0"/>
              <a:t>(max. na 10 let)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b="1" dirty="0" smtClean="0"/>
              <a:t>akreditace </a:t>
            </a:r>
            <a:r>
              <a:rPr lang="cs-CZ" altLang="cs-CZ" sz="2600" b="1" dirty="0"/>
              <a:t>studijního </a:t>
            </a:r>
            <a:r>
              <a:rPr lang="cs-CZ" altLang="cs-CZ" sz="2600" b="1" dirty="0" smtClean="0"/>
              <a:t>programu </a:t>
            </a:r>
            <a:r>
              <a:rPr lang="cs-CZ" altLang="cs-CZ" sz="2600" dirty="0" smtClean="0"/>
              <a:t>– </a:t>
            </a:r>
            <a:r>
              <a:rPr lang="cs-CZ" altLang="cs-CZ" sz="2600" b="1" dirty="0" smtClean="0"/>
              <a:t>programová</a:t>
            </a:r>
            <a:r>
              <a:rPr lang="cs-CZ" altLang="cs-CZ" sz="2600" dirty="0" smtClean="0"/>
              <a:t> (max. na 10 let)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b="1" dirty="0" smtClean="0"/>
              <a:t>akreditace </a:t>
            </a:r>
            <a:r>
              <a:rPr lang="cs-CZ" altLang="cs-CZ" sz="2600" b="1" dirty="0"/>
              <a:t>habilitačního řízení a řízení ke jmenování profesorem </a:t>
            </a:r>
            <a:r>
              <a:rPr lang="cs-CZ" altLang="cs-CZ" sz="2600" dirty="0" smtClean="0"/>
              <a:t>(max</a:t>
            </a:r>
            <a:r>
              <a:rPr lang="cs-CZ" altLang="cs-CZ" sz="2600" dirty="0"/>
              <a:t>. na 10 let)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altLang="cs-CZ" sz="2600" b="1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395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Akreditace – nový </a:t>
            </a:r>
            <a:r>
              <a:rPr lang="cs-CZ" sz="4000" dirty="0" smtClean="0">
                <a:solidFill>
                  <a:srgbClr val="0070C0"/>
                </a:solidFill>
              </a:rPr>
              <a:t>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646573"/>
            <a:ext cx="1136192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Institucionální akreditace </a:t>
            </a:r>
            <a:r>
              <a:rPr lang="cs-CZ" altLang="cs-CZ" sz="2800" dirty="0" smtClean="0"/>
              <a:t>– uděluje VŠ oprávnění </a:t>
            </a:r>
            <a:r>
              <a:rPr lang="cs-CZ" altLang="cs-CZ" sz="2800" dirty="0"/>
              <a:t>samostatně vytvářet a uskutečňovat určený typ nebo určené typy studijních programů v </a:t>
            </a:r>
            <a:r>
              <a:rPr lang="cs-CZ" altLang="cs-CZ" sz="2800" b="1" dirty="0"/>
              <a:t>určené oblasti </a:t>
            </a:r>
            <a:r>
              <a:rPr lang="cs-CZ" altLang="cs-CZ" sz="2800" dirty="0"/>
              <a:t>nebo v</a:t>
            </a:r>
            <a:r>
              <a:rPr lang="cs-CZ" altLang="cs-CZ" sz="2800" b="1" dirty="0"/>
              <a:t> určených oblastech </a:t>
            </a:r>
            <a:r>
              <a:rPr lang="cs-CZ" altLang="cs-CZ" sz="2800" b="1" dirty="0" smtClean="0"/>
              <a:t>vzdělávání → NAÚ rozhoduje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Programová akreditace </a:t>
            </a:r>
            <a:r>
              <a:rPr lang="cs-CZ" altLang="cs-CZ" sz="2800" b="1" dirty="0" smtClean="0"/>
              <a:t>– </a:t>
            </a:r>
            <a:r>
              <a:rPr lang="cs-CZ" altLang="cs-CZ" sz="2800" dirty="0" smtClean="0"/>
              <a:t>pokud </a:t>
            </a:r>
            <a:r>
              <a:rPr lang="cs-CZ" altLang="cs-CZ" sz="2800" dirty="0"/>
              <a:t>oprávnění uskutečňovat určitý studijní program daného typu a případného profilu nevyplývá z institucionální </a:t>
            </a:r>
            <a:r>
              <a:rPr lang="cs-CZ" altLang="cs-CZ" sz="2800" dirty="0" smtClean="0"/>
              <a:t>akreditace, </a:t>
            </a:r>
            <a:r>
              <a:rPr lang="cs-CZ" altLang="cs-CZ" sz="2800" dirty="0"/>
              <a:t>může </a:t>
            </a:r>
            <a:r>
              <a:rPr lang="cs-CZ" altLang="cs-CZ" sz="2800" dirty="0" smtClean="0"/>
              <a:t>VŠ toto </a:t>
            </a:r>
            <a:r>
              <a:rPr lang="cs-CZ" altLang="cs-CZ" sz="2800" dirty="0"/>
              <a:t>oprávnění získat udělením akreditace daného studijního programu </a:t>
            </a:r>
            <a:r>
              <a:rPr lang="cs-CZ" altLang="cs-CZ" sz="2800" dirty="0" smtClean="0"/>
              <a:t>v </a:t>
            </a:r>
            <a:r>
              <a:rPr lang="cs-CZ" altLang="cs-CZ" sz="2800" b="1" dirty="0" smtClean="0"/>
              <a:t>oblastech vzdělávání </a:t>
            </a:r>
            <a:r>
              <a:rPr lang="cs-CZ" altLang="cs-CZ" sz="2800" dirty="0" smtClean="0"/>
              <a:t>→ </a:t>
            </a:r>
            <a:r>
              <a:rPr lang="cs-CZ" altLang="cs-CZ" sz="2800" b="1" dirty="0" smtClean="0"/>
              <a:t>NAÚ rozhoduje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939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Akreditace – nový </a:t>
            </a:r>
            <a:r>
              <a:rPr lang="cs-CZ" sz="4000" dirty="0" smtClean="0">
                <a:solidFill>
                  <a:srgbClr val="0070C0"/>
                </a:solidFill>
              </a:rPr>
              <a:t>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512284"/>
            <a:ext cx="113619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b="1" dirty="0"/>
              <a:t>Prováděcí předpisy novely zákona o vysokých školách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nařízení </a:t>
            </a:r>
            <a:r>
              <a:rPr lang="cs-CZ" altLang="cs-CZ" sz="2800" i="1" dirty="0"/>
              <a:t>vlády č. </a:t>
            </a:r>
            <a:r>
              <a:rPr lang="cs-CZ" altLang="cs-CZ" sz="2800" i="1" dirty="0" smtClean="0"/>
              <a:t>274/2016 Sb., o </a:t>
            </a:r>
            <a:r>
              <a:rPr lang="cs-CZ" altLang="cs-CZ" sz="2800" i="1" dirty="0"/>
              <a:t>standardech pro akreditace ve vysokém </a:t>
            </a:r>
            <a:r>
              <a:rPr lang="cs-CZ" altLang="cs-CZ" sz="2800" i="1" dirty="0" smtClean="0"/>
              <a:t>školství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yjmenován soubor požadavků – na VŠ, garanta oboru (Bc., Mgr., Ph.D.), garanty </a:t>
            </a:r>
            <a:r>
              <a:rPr lang="cs-CZ" altLang="cs-CZ" sz="2800" dirty="0"/>
              <a:t>profilujících předmětů </a:t>
            </a:r>
            <a:r>
              <a:rPr lang="cs-CZ" altLang="cs-CZ" sz="2800" dirty="0" smtClean="0"/>
              <a:t>(</a:t>
            </a:r>
            <a:r>
              <a:rPr lang="cs-CZ" altLang="cs-CZ" sz="2800" dirty="0"/>
              <a:t>z</a:t>
            </a:r>
            <a:r>
              <a:rPr lang="cs-CZ" altLang="cs-CZ" sz="2800" dirty="0" smtClean="0"/>
              <a:t>ákladní </a:t>
            </a:r>
            <a:r>
              <a:rPr lang="cs-CZ" altLang="cs-CZ" sz="2800" dirty="0"/>
              <a:t>teoretické studijní předměty profilujícího </a:t>
            </a:r>
            <a:r>
              <a:rPr lang="cs-CZ" altLang="cs-CZ" sz="2800" dirty="0" smtClean="0"/>
              <a:t>základu), požadavky na tvůrčí činnost, požadavky na délku praxe, spolupráci s </a:t>
            </a:r>
            <a:r>
              <a:rPr lang="cs-CZ" altLang="cs-CZ" sz="2800" dirty="0"/>
              <a:t>praxí, </a:t>
            </a:r>
            <a:r>
              <a:rPr lang="cs-CZ" altLang="cs-CZ" sz="2800" dirty="0" smtClean="0"/>
              <a:t>finanční a materiální zabezpečení </a:t>
            </a:r>
            <a:r>
              <a:rPr lang="cs-CZ" altLang="cs-CZ" sz="2800" smtClean="0"/>
              <a:t>a další</a:t>
            </a:r>
            <a:endParaRPr lang="cs-CZ" altLang="cs-CZ" sz="2800" dirty="0" smtClean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59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Akreditace – nový </a:t>
            </a:r>
            <a:r>
              <a:rPr lang="cs-CZ" sz="4000" dirty="0" smtClean="0">
                <a:solidFill>
                  <a:srgbClr val="0070C0"/>
                </a:solidFill>
              </a:rPr>
              <a:t>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6321" y="2512284"/>
            <a:ext cx="115629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b="1" dirty="0"/>
              <a:t>Prováděcí předpisy novely zákona o vysokých školách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nařízení </a:t>
            </a:r>
            <a:r>
              <a:rPr lang="cs-CZ" altLang="cs-CZ" sz="2800" i="1" dirty="0"/>
              <a:t>vlády č. </a:t>
            </a:r>
            <a:r>
              <a:rPr lang="cs-CZ" altLang="cs-CZ" sz="2800" i="1" dirty="0" smtClean="0"/>
              <a:t>275/2016, Sb., </a:t>
            </a:r>
            <a:r>
              <a:rPr lang="cs-CZ" altLang="cs-CZ" sz="2800" i="1" dirty="0"/>
              <a:t>o oblastech vzdělávání ve vysokém </a:t>
            </a:r>
            <a:r>
              <a:rPr lang="cs-CZ" altLang="cs-CZ" sz="2800" i="1" dirty="0" smtClean="0"/>
              <a:t>školství </a:t>
            </a:r>
            <a:r>
              <a:rPr lang="cs-CZ" altLang="cs-CZ" sz="2400" dirty="0" smtClean="0"/>
              <a:t>(celkem 37 oblastí: ZDRAVOTNICKÉ OBORY, BEZPEČNOSTNÍ OBORY</a:t>
            </a:r>
            <a:r>
              <a:rPr lang="cs-CZ" altLang="cs-CZ" sz="2400" dirty="0"/>
              <a:t>, KYBERNETIKA, INFORMATIKA, </a:t>
            </a:r>
            <a:r>
              <a:rPr lang="cs-CZ" altLang="cs-CZ" sz="2400" dirty="0" smtClean="0"/>
              <a:t>ELEKTROTECHNIKA, EKONOMICKÉ OBORY…)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základní </a:t>
            </a:r>
            <a:r>
              <a:rPr lang="cs-CZ" altLang="cs-CZ" sz="2400" dirty="0"/>
              <a:t>tematické okruhy: </a:t>
            </a:r>
            <a:r>
              <a:rPr lang="cs-CZ" altLang="cs-CZ" sz="2400" dirty="0" smtClean="0"/>
              <a:t>zdravotnická </a:t>
            </a:r>
            <a:r>
              <a:rPr lang="cs-CZ" altLang="cs-CZ" sz="2400" dirty="0"/>
              <a:t>technika</a:t>
            </a:r>
            <a:r>
              <a:rPr lang="cs-CZ" altLang="cs-CZ" sz="2400" dirty="0" smtClean="0"/>
              <a:t>, anatomie…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výčet typických studijních programů:  s</a:t>
            </a:r>
            <a:r>
              <a:rPr lang="cs-CZ" altLang="cs-CZ" sz="2400" dirty="0" smtClean="0"/>
              <a:t>pecializace </a:t>
            </a:r>
            <a:r>
              <a:rPr lang="cs-CZ" altLang="cs-CZ" sz="2400" dirty="0"/>
              <a:t>ve zdravotnictví</a:t>
            </a:r>
            <a:r>
              <a:rPr lang="cs-CZ" altLang="cs-CZ" sz="2400" dirty="0" smtClean="0"/>
              <a:t>,</a:t>
            </a:r>
            <a:r>
              <a:rPr lang="pl-PL" altLang="cs-CZ" sz="2400" dirty="0"/>
              <a:t> t</a:t>
            </a:r>
            <a:r>
              <a:rPr lang="pl-PL" altLang="cs-CZ" sz="2400" dirty="0" smtClean="0"/>
              <a:t>echnické </a:t>
            </a:r>
            <a:r>
              <a:rPr lang="pl-PL" altLang="cs-CZ" sz="2400" dirty="0"/>
              <a:t>obory ve </a:t>
            </a:r>
            <a:r>
              <a:rPr lang="pl-PL" altLang="cs-CZ" sz="2400" dirty="0" smtClean="0"/>
              <a:t>zdravotnictví...</a:t>
            </a:r>
            <a:endParaRPr lang="cs-CZ" altLang="cs-CZ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rámcový profil </a:t>
            </a:r>
            <a:r>
              <a:rPr lang="cs-CZ" altLang="cs-CZ" sz="2400" dirty="0" smtClean="0"/>
              <a:t>absolventů: znalosti, dovednosti…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relevantní </a:t>
            </a:r>
            <a:r>
              <a:rPr lang="cs-CZ" altLang="cs-CZ" sz="2400" dirty="0"/>
              <a:t>charakteristické </a:t>
            </a:r>
            <a:r>
              <a:rPr lang="cs-CZ" altLang="cs-CZ" sz="2400" dirty="0" smtClean="0"/>
              <a:t>profese: BMT, BME, RA, FZT…</a:t>
            </a:r>
            <a:endParaRPr lang="cs-CZ" altLang="cs-CZ" sz="24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513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360366" y="1662052"/>
            <a:ext cx="1163912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3200" dirty="0" smtClean="0">
                <a:solidFill>
                  <a:schemeClr val="accent1">
                    <a:lumMod val="75000"/>
                  </a:schemeClr>
                </a:solidFill>
              </a:rPr>
              <a:t>Programová akreditace:</a:t>
            </a:r>
          </a:p>
          <a:p>
            <a:pPr>
              <a:spcAft>
                <a:spcPts val="600"/>
              </a:spcAft>
            </a:pPr>
            <a:r>
              <a:rPr lang="cs-CZ" altLang="cs-CZ" sz="2800" i="1" dirty="0" smtClean="0"/>
              <a:t>1</a:t>
            </a:r>
            <a:r>
              <a:rPr lang="cs-CZ" altLang="cs-CZ" sz="2800" i="1" dirty="0"/>
              <a:t>. Přiřazení programu (oboru) k oblasti vzdělávání</a:t>
            </a:r>
            <a:r>
              <a:rPr lang="cs-CZ" altLang="cs-CZ" sz="2800" dirty="0"/>
              <a:t>                                                                                                                                           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vodítko</a:t>
            </a:r>
            <a:r>
              <a:rPr lang="cs-CZ" altLang="cs-CZ" sz="2800" dirty="0"/>
              <a:t>: základní tematické okruhy </a:t>
            </a:r>
            <a:r>
              <a:rPr lang="cs-CZ" altLang="cs-CZ" sz="2800" dirty="0" smtClean="0"/>
              <a:t>SZZ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kombinovaný </a:t>
            </a:r>
            <a:r>
              <a:rPr lang="cs-CZ" altLang="cs-CZ" sz="2800" dirty="0"/>
              <a:t>program – přiřazení k více </a:t>
            </a:r>
            <a:r>
              <a:rPr lang="cs-CZ" altLang="cs-CZ" sz="2800" dirty="0" smtClean="0"/>
              <a:t>oblastem</a:t>
            </a:r>
          </a:p>
          <a:p>
            <a:r>
              <a:rPr lang="cs-CZ" altLang="cs-CZ" sz="2800" i="1" dirty="0" smtClean="0"/>
              <a:t>2</a:t>
            </a:r>
            <a:r>
              <a:rPr lang="cs-CZ" altLang="cs-CZ" sz="2800" i="1" dirty="0"/>
              <a:t>. Přiřazení profilu programu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profesně </a:t>
            </a:r>
            <a:r>
              <a:rPr lang="cs-CZ" altLang="cs-CZ" sz="2800" dirty="0"/>
              <a:t>zaměřený x akademický (jen u Bc. a Mgr. programů</a:t>
            </a:r>
            <a:r>
              <a:rPr lang="cs-CZ" altLang="cs-CZ" sz="2800" dirty="0" smtClean="0"/>
              <a:t>)</a:t>
            </a:r>
          </a:p>
          <a:p>
            <a:r>
              <a:rPr lang="cs-CZ" altLang="cs-CZ" sz="2800" i="1" dirty="0" smtClean="0"/>
              <a:t>3. Splnění </a:t>
            </a:r>
            <a:r>
              <a:rPr lang="cs-CZ" altLang="cs-CZ" sz="2800" i="1" dirty="0"/>
              <a:t>požadavků </a:t>
            </a:r>
            <a:r>
              <a:rPr lang="cs-CZ" altLang="cs-CZ" sz="2800" i="1" dirty="0" smtClean="0"/>
              <a:t>– standardy </a:t>
            </a:r>
            <a:r>
              <a:rPr lang="cs-CZ" altLang="cs-CZ" sz="2800" i="1" dirty="0"/>
              <a:t>pro akreditace </a:t>
            </a:r>
            <a:endParaRPr lang="cs-CZ" altLang="cs-CZ" sz="2800" i="1" dirty="0" smtClean="0"/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g</a:t>
            </a:r>
            <a:r>
              <a:rPr lang="cs-CZ" altLang="cs-CZ" sz="2800" dirty="0" smtClean="0"/>
              <a:t>arant programu, garanti předmětů, obsah, délka praxe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atd. </a:t>
            </a:r>
          </a:p>
          <a:p>
            <a:pPr>
              <a:spcAft>
                <a:spcPts val="600"/>
              </a:spcAft>
            </a:pPr>
            <a:r>
              <a:rPr lang="cs-CZ" altLang="cs-CZ" sz="2800" i="1" dirty="0" smtClean="0"/>
              <a:t>4. Souhlasné stanovisko uznávacího orgánu – regulované povolání</a:t>
            </a:r>
          </a:p>
          <a:p>
            <a:pPr>
              <a:spcAft>
                <a:spcPts val="600"/>
              </a:spcAft>
            </a:pPr>
            <a:r>
              <a:rPr lang="cs-CZ" altLang="cs-CZ" sz="2800" i="1" dirty="0" smtClean="0"/>
              <a:t>5. Proces schvalování a projednání – </a:t>
            </a:r>
            <a:r>
              <a:rPr lang="cs-CZ" altLang="cs-CZ" sz="2800" i="1" dirty="0" err="1" smtClean="0"/>
              <a:t>ASf</a:t>
            </a:r>
            <a:r>
              <a:rPr lang="cs-CZ" altLang="cs-CZ" sz="2800" i="1" dirty="0" smtClean="0"/>
              <a:t>, </a:t>
            </a:r>
            <a:r>
              <a:rPr lang="cs-CZ" altLang="cs-CZ" sz="2800" i="1" dirty="0" err="1" smtClean="0"/>
              <a:t>VRf</a:t>
            </a:r>
            <a:r>
              <a:rPr lang="cs-CZ" altLang="cs-CZ" sz="2800" i="1" dirty="0" smtClean="0"/>
              <a:t>, VR VŠ (dle statutu?)</a:t>
            </a:r>
            <a:endParaRPr lang="cs-CZ" altLang="cs-CZ" sz="2800" i="1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925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256674" y="1662052"/>
            <a:ext cx="11832545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3200" dirty="0" smtClean="0">
                <a:solidFill>
                  <a:schemeClr val="accent1">
                    <a:lumMod val="75000"/>
                  </a:schemeClr>
                </a:solidFill>
              </a:rPr>
              <a:t>Programová akreditace (metodika):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/>
              <a:t>s</a:t>
            </a:r>
            <a:r>
              <a:rPr lang="cs-CZ" altLang="cs-CZ" sz="2800" i="1" dirty="0" smtClean="0"/>
              <a:t>ebehodnotící zpráva </a:t>
            </a:r>
            <a:r>
              <a:rPr lang="cs-CZ" altLang="cs-CZ" sz="2800" dirty="0" smtClean="0"/>
              <a:t>– popisuje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hodnotí </a:t>
            </a:r>
            <a:r>
              <a:rPr lang="cs-CZ" altLang="cs-CZ" sz="2800" dirty="0"/>
              <a:t>naplnění jednotlivých požadavků vyplývajících </a:t>
            </a:r>
            <a:r>
              <a:rPr lang="cs-CZ" altLang="cs-CZ" sz="2800" dirty="0" smtClean="0"/>
              <a:t>ze standardů </a:t>
            </a:r>
            <a:r>
              <a:rPr lang="cs-CZ" altLang="cs-CZ" sz="2800" dirty="0"/>
              <a:t>pro </a:t>
            </a:r>
            <a:r>
              <a:rPr lang="cs-CZ" altLang="cs-CZ" sz="2800" dirty="0" smtClean="0"/>
              <a:t>akreditace</a:t>
            </a:r>
            <a:r>
              <a:rPr lang="cs-CZ" altLang="cs-CZ" sz="2400" dirty="0" smtClean="0"/>
              <a:t> </a:t>
            </a:r>
            <a:r>
              <a:rPr lang="cs-CZ" altLang="cs-CZ" sz="2000" dirty="0" smtClean="0"/>
              <a:t>(SWOT analýza)</a:t>
            </a:r>
            <a:endParaRPr lang="cs-CZ" altLang="cs-CZ" sz="28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formuláře žádosti – </a:t>
            </a:r>
            <a:r>
              <a:rPr lang="cs-CZ" altLang="cs-CZ" sz="2800" dirty="0" smtClean="0"/>
              <a:t>A, B…, E (údaje o odborné praxi), H (informační zabezpečení), I a J (materiální a finanční zabezpečení)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musí být v souladu s požadavky: vedoucí závěrečných prací (min. o jeden stupeň vyšší vzdělání), výuka cizího jazyka, dostupnost literatury, </a:t>
            </a:r>
            <a:r>
              <a:rPr lang="cs-CZ" altLang="cs-CZ" sz="2400" dirty="0" err="1" smtClean="0"/>
              <a:t>antiplagiátorský</a:t>
            </a:r>
            <a:r>
              <a:rPr lang="cs-CZ" altLang="cs-CZ" sz="2400" dirty="0" smtClean="0"/>
              <a:t> systém, garant oboru (vzdělání, vědecká činnost za posledních 5 let, plný pracovní úvazek), garanti předmětů (musí se podílet na výuce, vzdělání, úvazek), akademický pracovník (úvazek na akademickou činnost max.1,5), externisté (min. vzdělání Mgr. a 5 let praxe)….</a:t>
            </a:r>
            <a:endParaRPr lang="cs-CZ" altLang="cs-CZ" sz="2400" dirty="0"/>
          </a:p>
          <a:p>
            <a:pPr>
              <a:spcAft>
                <a:spcPts val="600"/>
              </a:spcAft>
            </a:pP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32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360367" y="1662052"/>
            <a:ext cx="111121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altLang="cs-CZ" sz="3200" dirty="0" smtClean="0">
                <a:solidFill>
                  <a:schemeClr val="accent1">
                    <a:lumMod val="75000"/>
                  </a:schemeClr>
                </a:solidFill>
              </a:rPr>
              <a:t>Závěr – NAÚ (ve fázi před dokončením):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metodika </a:t>
            </a:r>
            <a:r>
              <a:rPr lang="cs-CZ" altLang="cs-CZ" sz="2800" i="1" dirty="0"/>
              <a:t>pro akreditaci studijních </a:t>
            </a:r>
            <a:r>
              <a:rPr lang="cs-CZ" altLang="cs-CZ" sz="2800" i="1" dirty="0" smtClean="0"/>
              <a:t>programů </a:t>
            </a:r>
            <a:r>
              <a:rPr lang="cs-CZ" altLang="cs-CZ" sz="2400" i="1" dirty="0" smtClean="0"/>
              <a:t>(ke konci února?)</a:t>
            </a:r>
            <a:endParaRPr lang="cs-CZ" altLang="cs-CZ" sz="2800" i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 smtClean="0"/>
              <a:t>metodika </a:t>
            </a:r>
            <a:r>
              <a:rPr lang="cs-CZ" altLang="cs-CZ" sz="2800" i="1" dirty="0"/>
              <a:t>pro institucionální akreditaci </a:t>
            </a:r>
            <a:r>
              <a:rPr lang="cs-CZ" altLang="cs-CZ" sz="2400" i="1" dirty="0" smtClean="0"/>
              <a:t>(v průběhu března?)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/>
              <a:t>m</a:t>
            </a:r>
            <a:r>
              <a:rPr lang="cs-CZ" altLang="cs-CZ" sz="2800" i="1" dirty="0" smtClean="0"/>
              <a:t>etodika pro </a:t>
            </a:r>
            <a:r>
              <a:rPr lang="cs-CZ" altLang="cs-CZ" sz="2800" i="1" dirty="0"/>
              <a:t>akreditaci oborů habilitačního a jmenovacího </a:t>
            </a:r>
            <a:r>
              <a:rPr lang="cs-CZ" altLang="cs-CZ" sz="2800" i="1" dirty="0" smtClean="0"/>
              <a:t>řízení </a:t>
            </a:r>
            <a:r>
              <a:rPr lang="cs-CZ" altLang="cs-CZ" sz="2400" i="1" dirty="0" smtClean="0"/>
              <a:t>(</a:t>
            </a:r>
            <a:r>
              <a:rPr lang="cs-CZ" altLang="cs-CZ" sz="2400" i="1" dirty="0"/>
              <a:t>v </a:t>
            </a:r>
            <a:r>
              <a:rPr lang="cs-CZ" altLang="cs-CZ" sz="2400" i="1"/>
              <a:t>průběhu </a:t>
            </a:r>
            <a:r>
              <a:rPr lang="cs-CZ" altLang="cs-CZ" sz="2400" i="1" smtClean="0"/>
              <a:t>března?)</a:t>
            </a:r>
            <a:endParaRPr lang="cs-CZ" altLang="cs-CZ" sz="2400" i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do budoucna se předpokládá vytvoření elektronické aplikace pro předkládání </a:t>
            </a:r>
            <a:r>
              <a:rPr lang="cs-CZ" altLang="cs-CZ" sz="2000" dirty="0" smtClean="0"/>
              <a:t>žádostí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>
              <a:spcAft>
                <a:spcPts val="600"/>
              </a:spcAft>
            </a:pPr>
            <a:r>
              <a:rPr lang="cs-CZ" altLang="cs-CZ" sz="2000" dirty="0" smtClean="0"/>
              <a:t>Pozn. </a:t>
            </a:r>
            <a:r>
              <a:rPr lang="cs-CZ" altLang="cs-CZ" sz="2000" dirty="0"/>
              <a:t>s</a:t>
            </a:r>
            <a:r>
              <a:rPr lang="cs-CZ" altLang="cs-CZ" sz="2000" dirty="0" smtClean="0"/>
              <a:t>tudijní program BMT</a:t>
            </a:r>
            <a:r>
              <a:rPr lang="cs-CZ" altLang="cs-CZ" sz="2000" dirty="0"/>
              <a:t>: profesně </a:t>
            </a:r>
            <a:r>
              <a:rPr lang="cs-CZ" altLang="cs-CZ" sz="2000" dirty="0" smtClean="0"/>
              <a:t>zaměřený, požadavky na odbornou praxi 12 </a:t>
            </a:r>
            <a:r>
              <a:rPr lang="cs-CZ" altLang="cs-CZ" sz="2000" dirty="0"/>
              <a:t>týdnů </a:t>
            </a:r>
            <a:r>
              <a:rPr lang="cs-CZ" altLang="cs-CZ" sz="2000" dirty="0" smtClean="0"/>
              <a:t>(480 hodin) → </a:t>
            </a:r>
            <a:r>
              <a:rPr lang="cs-CZ" altLang="cs-CZ" sz="2000" u="sng" dirty="0" smtClean="0"/>
              <a:t>nesoulad</a:t>
            </a:r>
            <a:r>
              <a:rPr lang="cs-CZ" altLang="cs-CZ" sz="2000" dirty="0" smtClean="0"/>
              <a:t> s vyhláškou č</a:t>
            </a:r>
            <a:r>
              <a:rPr lang="cs-CZ" altLang="cs-CZ" sz="2000" dirty="0"/>
              <a:t>. </a:t>
            </a:r>
            <a:r>
              <a:rPr lang="cs-CZ" altLang="cs-CZ" sz="2000" dirty="0" smtClean="0"/>
              <a:t>39/2005 </a:t>
            </a:r>
            <a:r>
              <a:rPr lang="cs-CZ" altLang="cs-CZ" sz="2000" dirty="0"/>
              <a:t>S</a:t>
            </a:r>
            <a:r>
              <a:rPr lang="cs-CZ" altLang="cs-CZ" sz="2000" dirty="0" smtClean="0"/>
              <a:t>b., kterou </a:t>
            </a:r>
            <a:r>
              <a:rPr lang="cs-CZ" altLang="cs-CZ" sz="2000" dirty="0"/>
              <a:t>se stanoví minimální požadavky na studijní programy k získání </a:t>
            </a:r>
            <a:r>
              <a:rPr lang="cs-CZ" altLang="cs-CZ" sz="2000" dirty="0" smtClean="0"/>
              <a:t>odborné způsobilosti </a:t>
            </a:r>
            <a:r>
              <a:rPr lang="cs-CZ" altLang="cs-CZ" sz="2000" dirty="0"/>
              <a:t>k výkonu nelékařského zdravotnického </a:t>
            </a:r>
            <a:r>
              <a:rPr lang="cs-CZ" altLang="cs-CZ" sz="2000" dirty="0" smtClean="0"/>
              <a:t>povolání → zde požadavek pouze 100 hodin!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32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2590799"/>
            <a:ext cx="11402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rgbClr val="0070C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dirty="0" smtClean="0">
              <a:solidFill>
                <a:srgbClr val="0070C0"/>
              </a:solidFill>
            </a:endParaRPr>
          </a:p>
          <a:p>
            <a:pPr algn="ctr"/>
            <a:r>
              <a:rPr lang="cs-CZ" sz="4400" b="1" dirty="0" smtClean="0">
                <a:solidFill>
                  <a:srgbClr val="0070C0"/>
                </a:solidFill>
              </a:rPr>
              <a:t>ZMĚNY </a:t>
            </a:r>
            <a:r>
              <a:rPr lang="cs-CZ" sz="4400" b="1" dirty="0">
                <a:solidFill>
                  <a:srgbClr val="0070C0"/>
                </a:solidFill>
              </a:rPr>
              <a:t>V OBLASTI </a:t>
            </a:r>
            <a:r>
              <a:rPr lang="cs-CZ" sz="4400" b="1" dirty="0" smtClean="0">
                <a:solidFill>
                  <a:srgbClr val="0070C0"/>
                </a:solidFill>
              </a:rPr>
              <a:t>AKREDITACÍ</a:t>
            </a:r>
          </a:p>
          <a:p>
            <a:pPr algn="ctr"/>
            <a:r>
              <a:rPr lang="cs-CZ" sz="4400" dirty="0">
                <a:solidFill>
                  <a:srgbClr val="0070C0"/>
                </a:solidFill>
              </a:rPr>
              <a:t>n</a:t>
            </a:r>
            <a:r>
              <a:rPr lang="cs-CZ" sz="4400" dirty="0" smtClean="0">
                <a:solidFill>
                  <a:srgbClr val="0070C0"/>
                </a:solidFill>
              </a:rPr>
              <a:t>ový </a:t>
            </a:r>
            <a:r>
              <a:rPr lang="cs-CZ" sz="4400" dirty="0">
                <a:solidFill>
                  <a:srgbClr val="0070C0"/>
                </a:solidFill>
              </a:rPr>
              <a:t>systém </a:t>
            </a:r>
            <a:r>
              <a:rPr lang="cs-CZ" sz="4400" dirty="0" smtClean="0">
                <a:solidFill>
                  <a:srgbClr val="0070C0"/>
                </a:solidFill>
              </a:rPr>
              <a:t>akreditace </a:t>
            </a:r>
          </a:p>
          <a:p>
            <a:pPr algn="ctr"/>
            <a:r>
              <a:rPr lang="cs-CZ" sz="4400" dirty="0" smtClean="0">
                <a:solidFill>
                  <a:srgbClr val="0070C0"/>
                </a:solidFill>
              </a:rPr>
              <a:t>studijních </a:t>
            </a:r>
            <a:r>
              <a:rPr lang="cs-CZ" sz="4400" dirty="0">
                <a:solidFill>
                  <a:srgbClr val="0070C0"/>
                </a:solidFill>
              </a:rPr>
              <a:t>programů </a:t>
            </a:r>
            <a:r>
              <a:rPr lang="cs-CZ" sz="5400" dirty="0" smtClean="0">
                <a:solidFill>
                  <a:srgbClr val="0070C0"/>
                </a:solidFill>
              </a:rPr>
              <a:t/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dirty="0" smtClean="0"/>
              <a:t>HON, Z.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Novela zákona o vysokých školách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600" dirty="0"/>
              <a:t>ú</a:t>
            </a:r>
            <a:r>
              <a:rPr lang="cs-CZ" altLang="cs-CZ" sz="2600" dirty="0" smtClean="0"/>
              <a:t>činná od </a:t>
            </a:r>
            <a:r>
              <a:rPr lang="cs-CZ" altLang="cs-CZ" sz="2600" dirty="0"/>
              <a:t>1. září 2016 </a:t>
            </a:r>
            <a:r>
              <a:rPr lang="cs-CZ" altLang="cs-CZ" sz="2600" dirty="0" smtClean="0"/>
              <a:t>(</a:t>
            </a:r>
            <a:r>
              <a:rPr lang="cs-CZ" altLang="cs-CZ" sz="2600" dirty="0"/>
              <a:t>zákon č. 137/2016 Sb</a:t>
            </a:r>
            <a:r>
              <a:rPr lang="cs-CZ" altLang="cs-CZ" sz="2600" dirty="0" smtClean="0"/>
              <a:t>.)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dílčí změny</a:t>
            </a:r>
            <a:r>
              <a:rPr lang="cs-CZ" altLang="cs-CZ" sz="2600" dirty="0"/>
              <a:t>: </a:t>
            </a:r>
            <a:r>
              <a:rPr lang="cs-CZ" altLang="cs-CZ" sz="2600" dirty="0" smtClean="0"/>
              <a:t>orgány veřejné vysoké školy, vnitřní předpisy; nové povinnosti a kompetence vysoké školy, fakult, AS, VR, SR; změny </a:t>
            </a:r>
            <a:r>
              <a:rPr lang="cs-CZ" altLang="cs-CZ" sz="2600" dirty="0"/>
              <a:t>v poplatcích </a:t>
            </a:r>
            <a:r>
              <a:rPr lang="cs-CZ" altLang="cs-CZ" sz="2600" dirty="0" smtClean="0"/>
              <a:t>(za </a:t>
            </a:r>
            <a:r>
              <a:rPr lang="cs-CZ" altLang="cs-CZ" sz="2600" dirty="0"/>
              <a:t>delší </a:t>
            </a:r>
            <a:r>
              <a:rPr lang="cs-CZ" altLang="cs-CZ" sz="2600" dirty="0" smtClean="0"/>
              <a:t>studium) a další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rgbClr val="FF0000"/>
                </a:solidFill>
              </a:rPr>
              <a:t>z</a:t>
            </a:r>
            <a:r>
              <a:rPr lang="cs-CZ" altLang="cs-CZ" sz="2600" dirty="0" smtClean="0">
                <a:solidFill>
                  <a:srgbClr val="FF0000"/>
                </a:solidFill>
              </a:rPr>
              <a:t>ásadní změny:</a:t>
            </a:r>
            <a:r>
              <a:rPr lang="cs-CZ" altLang="cs-CZ" sz="2600" dirty="0" smtClean="0"/>
              <a:t>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VŠ musí </a:t>
            </a:r>
            <a:r>
              <a:rPr lang="cs-CZ" altLang="cs-CZ" sz="2600" i="1" dirty="0" smtClean="0"/>
              <a:t>zavést</a:t>
            </a:r>
            <a:r>
              <a:rPr lang="cs-CZ" altLang="cs-CZ" sz="2600" dirty="0" smtClean="0"/>
              <a:t> a </a:t>
            </a:r>
            <a:r>
              <a:rPr lang="cs-CZ" altLang="cs-CZ" sz="2600" i="1" dirty="0" smtClean="0"/>
              <a:t>udržovat</a:t>
            </a:r>
            <a:r>
              <a:rPr lang="cs-CZ" altLang="cs-CZ" sz="2600" dirty="0" smtClean="0"/>
              <a:t> systém zajišťování </a:t>
            </a:r>
            <a:r>
              <a:rPr lang="cs-CZ" altLang="cs-CZ" sz="2600" dirty="0"/>
              <a:t>kvality vzdělávací a souvisejících tvůrčích </a:t>
            </a:r>
            <a:r>
              <a:rPr lang="cs-CZ" altLang="cs-CZ" sz="2600" dirty="0" smtClean="0"/>
              <a:t>činností, včetně vnitřního </a:t>
            </a:r>
            <a:r>
              <a:rPr lang="cs-CZ" altLang="cs-CZ" sz="2600" i="1" dirty="0" smtClean="0"/>
              <a:t>hodnocení </a:t>
            </a:r>
            <a:r>
              <a:rPr lang="cs-CZ" altLang="cs-CZ" sz="2600" dirty="0" smtClean="0"/>
              <a:t>kvality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altLang="cs-CZ" sz="2600" dirty="0"/>
              <a:t>z</a:t>
            </a:r>
            <a:r>
              <a:rPr lang="cs-CZ" altLang="cs-CZ" sz="2600" dirty="0" smtClean="0"/>
              <a:t>aveden nový systém akreditace studijních programů 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>
                <a:solidFill>
                  <a:srgbClr val="0070C0"/>
                </a:solidFill>
              </a:rPr>
              <a:t>Zajišťování</a:t>
            </a:r>
            <a:r>
              <a:rPr lang="cs-CZ" sz="4000" dirty="0">
                <a:solidFill>
                  <a:srgbClr val="0070C0"/>
                </a:solidFill>
              </a:rPr>
              <a:t> </a:t>
            </a:r>
            <a:r>
              <a:rPr lang="cs-CZ" sz="4000" dirty="0" smtClean="0">
                <a:solidFill>
                  <a:srgbClr val="0070C0"/>
                </a:solidFill>
              </a:rPr>
              <a:t>kvality </a:t>
            </a:r>
            <a:r>
              <a:rPr lang="cs-CZ" sz="4000" dirty="0">
                <a:solidFill>
                  <a:srgbClr val="0070C0"/>
                </a:solidFill>
              </a:rPr>
              <a:t>vzdělávací a souvisejících tvůrčích činností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6321" y="3127837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směřuje ke zlepšování a udržení požadovaného standardu ve kvalitě vzdělávací činnosti 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např</a:t>
            </a:r>
            <a:r>
              <a:rPr lang="cs-CZ" altLang="cs-CZ" sz="2800" dirty="0"/>
              <a:t>. vymezení poslání a strategie VŠ, vymezení </a:t>
            </a:r>
            <a:r>
              <a:rPr lang="cs-CZ" altLang="cs-CZ" sz="2800" dirty="0" smtClean="0"/>
              <a:t>povinností vedoucích zaměstnanců a garantů programů, </a:t>
            </a:r>
            <a:r>
              <a:rPr lang="cs-CZ" altLang="cs-CZ" sz="2800" dirty="0"/>
              <a:t>finanční zdroje, </a:t>
            </a:r>
            <a:r>
              <a:rPr lang="cs-CZ" altLang="cs-CZ" sz="2800" dirty="0" smtClean="0"/>
              <a:t>nastavený systém – pravidla </a:t>
            </a:r>
            <a:r>
              <a:rPr lang="cs-CZ" altLang="cs-CZ" sz="2800" dirty="0"/>
              <a:t>systému zajišťování kvality →  nový vnitřní </a:t>
            </a:r>
            <a:r>
              <a:rPr lang="cs-CZ" altLang="cs-CZ" sz="2800" dirty="0" smtClean="0"/>
              <a:t>předpis VŠ (univerzity)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srgbClr val="0070C0"/>
                </a:solidFill>
              </a:rPr>
              <a:t>Hodnocení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4000" dirty="0">
                <a:solidFill>
                  <a:srgbClr val="0070C0"/>
                </a:solidFill>
              </a:rPr>
              <a:t>kvality vzdělávací a souvisejících tvůrčích činností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6497" y="3127837"/>
            <a:ext cx="113619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kontrola nastaveného systému zajišťování kvality vzdělávací činnosti prostřednictvím zákonných výstupů </a:t>
            </a:r>
            <a:r>
              <a:rPr lang="pt-BR" altLang="cs-CZ" sz="2800" dirty="0"/>
              <a:t>(zpráva o vnitřním hodnocení </a:t>
            </a:r>
            <a:r>
              <a:rPr lang="pt-BR" altLang="cs-CZ" sz="2800" dirty="0" smtClean="0"/>
              <a:t>kvality</a:t>
            </a:r>
            <a:r>
              <a:rPr lang="cs-CZ" altLang="cs-CZ" sz="2800" dirty="0" smtClean="0"/>
              <a:t>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vnitřní </a:t>
            </a:r>
            <a:r>
              <a:rPr lang="cs-CZ" altLang="cs-CZ" sz="2400" b="1" dirty="0"/>
              <a:t>hodnocení kvality </a:t>
            </a:r>
            <a:r>
              <a:rPr lang="cs-CZ" altLang="cs-CZ" sz="2400" dirty="0" smtClean="0"/>
              <a:t>- prováděno </a:t>
            </a:r>
            <a:r>
              <a:rPr lang="cs-CZ" altLang="cs-CZ" sz="2400" dirty="0"/>
              <a:t>samotnou </a:t>
            </a:r>
            <a:r>
              <a:rPr lang="cs-CZ" altLang="cs-CZ" sz="2400" dirty="0" smtClean="0"/>
              <a:t>VŠ</a:t>
            </a:r>
            <a:endParaRPr lang="cs-CZ" altLang="cs-CZ" sz="24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vnější </a:t>
            </a:r>
            <a:r>
              <a:rPr lang="cs-CZ" altLang="cs-CZ" sz="2400" b="1" dirty="0"/>
              <a:t>hodnocení kvality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- </a:t>
            </a:r>
            <a:r>
              <a:rPr lang="cs-CZ" altLang="cs-CZ" sz="2400" dirty="0"/>
              <a:t>prováděno </a:t>
            </a:r>
            <a:r>
              <a:rPr lang="cs-CZ" altLang="cs-CZ" sz="2400" dirty="0" smtClean="0"/>
              <a:t>NAÚ nebo </a:t>
            </a:r>
            <a:r>
              <a:rPr lang="cs-CZ" altLang="cs-CZ" sz="2400" dirty="0"/>
              <a:t>prostřednictvím všeobecně uznávané </a:t>
            </a:r>
            <a:r>
              <a:rPr lang="cs-CZ" altLang="cs-CZ" sz="2400" dirty="0" smtClean="0"/>
              <a:t>hodnotící </a:t>
            </a:r>
            <a:r>
              <a:rPr lang="cs-CZ" altLang="cs-CZ" sz="2400" dirty="0"/>
              <a:t>agentury (vysoká škola si může zajistit na vlastní náklady)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Zajišťování </a:t>
            </a:r>
            <a:r>
              <a:rPr lang="cs-CZ" sz="3600" dirty="0" smtClean="0">
                <a:solidFill>
                  <a:srgbClr val="0070C0"/>
                </a:solidFill>
              </a:rPr>
              <a:t>kvality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6321" y="2450729"/>
            <a:ext cx="113619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/>
              <a:t>Rada pro vnitřní hodnocení kvality </a:t>
            </a:r>
            <a:r>
              <a:rPr lang="cs-CZ" altLang="cs-CZ" sz="2800" dirty="0" smtClean="0"/>
              <a:t>(samosprávný orgán VŠ)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schvaluje </a:t>
            </a:r>
            <a:r>
              <a:rPr lang="cs-CZ" altLang="cs-CZ" sz="2400" b="1" dirty="0"/>
              <a:t>návrh pravidel </a:t>
            </a:r>
            <a:r>
              <a:rPr lang="cs-CZ" altLang="cs-CZ" sz="2400" dirty="0"/>
              <a:t>systému zajišťování kvality vzdělávací činnosti a vnitřního hodnocení kvality vzdělávací </a:t>
            </a:r>
            <a:r>
              <a:rPr lang="cs-CZ" altLang="cs-CZ" sz="2400" dirty="0" smtClean="0"/>
              <a:t>činnosti VŠ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řídí </a:t>
            </a:r>
            <a:r>
              <a:rPr lang="cs-CZ" altLang="cs-CZ" sz="2400" b="1" dirty="0"/>
              <a:t>průběh </a:t>
            </a:r>
            <a:r>
              <a:rPr lang="cs-CZ" altLang="cs-CZ" sz="2400" dirty="0"/>
              <a:t>vnitřního hodnocení kvality vzdělávací činnosti </a:t>
            </a:r>
            <a:r>
              <a:rPr lang="cs-CZ" altLang="cs-CZ" sz="2400" dirty="0" smtClean="0"/>
              <a:t>VŠ</a:t>
            </a:r>
            <a:endParaRPr lang="cs-CZ" altLang="cs-CZ" sz="24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zpracovává </a:t>
            </a:r>
            <a:r>
              <a:rPr lang="cs-CZ" altLang="cs-CZ" sz="2400" b="1" dirty="0"/>
              <a:t>zprávu</a:t>
            </a:r>
            <a:r>
              <a:rPr lang="cs-CZ" altLang="cs-CZ" sz="2400" dirty="0"/>
              <a:t> o vnitřním hodnocení kvality vzdělávací činnosti veřejné </a:t>
            </a:r>
            <a:r>
              <a:rPr lang="cs-CZ" altLang="cs-CZ" sz="2400" dirty="0" smtClean="0"/>
              <a:t>VŠ a </a:t>
            </a:r>
            <a:r>
              <a:rPr lang="cs-CZ" altLang="cs-CZ" sz="2400" dirty="0"/>
              <a:t>dodatky k této zprávě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vede </a:t>
            </a:r>
            <a:r>
              <a:rPr lang="cs-CZ" altLang="cs-CZ" sz="2400" b="1" dirty="0"/>
              <a:t>průběžné záznamy </a:t>
            </a:r>
            <a:r>
              <a:rPr lang="cs-CZ" altLang="cs-CZ" sz="2400" dirty="0"/>
              <a:t>o vnitřním hodnocení kvality vzdělávací činnosti </a:t>
            </a:r>
            <a:r>
              <a:rPr lang="cs-CZ" altLang="cs-CZ" sz="2400" dirty="0" smtClean="0"/>
              <a:t>VŠ</a:t>
            </a:r>
            <a:endParaRPr lang="cs-CZ" altLang="cs-CZ" sz="24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vykonává </a:t>
            </a:r>
            <a:r>
              <a:rPr lang="cs-CZ" altLang="cs-CZ" sz="2000" dirty="0"/>
              <a:t>další činnosti v rozsahu stanoveném statutem veřejné </a:t>
            </a:r>
            <a:r>
              <a:rPr lang="cs-CZ" altLang="cs-CZ" sz="2000" dirty="0" smtClean="0"/>
              <a:t>VŠ</a:t>
            </a:r>
            <a:endParaRPr lang="cs-CZ" altLang="cs-CZ" sz="20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651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Akreditace – nový </a:t>
            </a:r>
            <a:r>
              <a:rPr lang="cs-CZ" sz="4000" dirty="0" smtClean="0">
                <a:solidFill>
                  <a:srgbClr val="0070C0"/>
                </a:solidFill>
              </a:rPr>
              <a:t>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646573"/>
            <a:ext cx="113619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i="1" dirty="0"/>
              <a:t>p</a:t>
            </a:r>
            <a:r>
              <a:rPr lang="cs-CZ" altLang="cs-CZ" sz="2800" i="1" dirty="0" smtClean="0"/>
              <a:t>latné akreditace automaticky prodluženy o tři roky (do 31. 8. 2019), pokud akreditovány na dobu delší, doba platnosti se nezkracuje:</a:t>
            </a:r>
          </a:p>
          <a:p>
            <a:pPr lvl="1">
              <a:spcAft>
                <a:spcPts val="1200"/>
              </a:spcAft>
            </a:pPr>
            <a:r>
              <a:rPr lang="cs-CZ" altLang="cs-CZ" sz="2400" i="1" dirty="0" smtClean="0">
                <a:solidFill>
                  <a:srgbClr val="FF0000"/>
                </a:solidFill>
              </a:rPr>
              <a:t>ZL</a:t>
            </a:r>
            <a:r>
              <a:rPr lang="cs-CZ" altLang="cs-CZ" sz="2400" i="1" dirty="0">
                <a:solidFill>
                  <a:srgbClr val="FF0000"/>
                </a:solidFill>
              </a:rPr>
              <a:t>, CNP,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BMKT, OO – 31. 8. 2019					ZZ </a:t>
            </a:r>
            <a:r>
              <a:rPr lang="cs-CZ" altLang="cs-CZ" sz="2400" i="1" dirty="0">
                <a:solidFill>
                  <a:srgbClr val="FF0000"/>
                </a:solidFill>
              </a:rPr>
              <a:t>– 31. 5.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2020					</a:t>
            </a:r>
          </a:p>
          <a:p>
            <a:pPr lvl="1">
              <a:spcAft>
                <a:spcPts val="1200"/>
              </a:spcAft>
            </a:pPr>
            <a:r>
              <a:rPr lang="cs-CZ" altLang="cs-CZ" sz="2400" i="1" dirty="0" smtClean="0">
                <a:solidFill>
                  <a:srgbClr val="FF0000"/>
                </a:solidFill>
              </a:rPr>
              <a:t>ICTM – 1. 11. </a:t>
            </a:r>
            <a:r>
              <a:rPr lang="cs-CZ" altLang="cs-CZ" sz="2400" i="1" dirty="0">
                <a:solidFill>
                  <a:srgbClr val="FF0000"/>
                </a:solidFill>
              </a:rPr>
              <a:t>2019	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								BMI </a:t>
            </a:r>
            <a:r>
              <a:rPr lang="cs-CZ" altLang="cs-CZ" sz="2400" i="1" dirty="0">
                <a:solidFill>
                  <a:srgbClr val="FF0000"/>
                </a:solidFill>
              </a:rPr>
              <a:t>– 31. 7.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2021</a:t>
            </a:r>
            <a:r>
              <a:rPr lang="cs-CZ" altLang="cs-CZ" sz="2400" i="1" dirty="0">
                <a:solidFill>
                  <a:srgbClr val="FF0000"/>
                </a:solidFill>
              </a:rPr>
              <a:t>				</a:t>
            </a:r>
            <a:endParaRPr lang="cs-CZ" altLang="cs-CZ" sz="2400" i="1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cs-CZ" altLang="cs-CZ" sz="2400" i="1" dirty="0" smtClean="0">
                <a:solidFill>
                  <a:srgbClr val="FF0000"/>
                </a:solidFill>
              </a:rPr>
              <a:t>BMT, BME, SIPZ – 1. 3. 2020						</a:t>
            </a:r>
            <a:r>
              <a:rPr lang="nl-NL" altLang="cs-CZ" sz="2400" i="1" dirty="0" smtClean="0">
                <a:solidFill>
                  <a:srgbClr val="FF0000"/>
                </a:solidFill>
              </a:rPr>
              <a:t>OPT</a:t>
            </a:r>
            <a:r>
              <a:rPr lang="nl-NL" altLang="cs-CZ" sz="2400" i="1" dirty="0">
                <a:solidFill>
                  <a:srgbClr val="FF0000"/>
                </a:solidFill>
              </a:rPr>
              <a:t>, FZT, RA – 1. 11. 2021 </a:t>
            </a:r>
            <a:r>
              <a:rPr lang="cs-CZ" altLang="cs-CZ" sz="2400" i="1" dirty="0">
                <a:solidFill>
                  <a:srgbClr val="FF0000"/>
                </a:solidFill>
              </a:rPr>
              <a:t>	</a:t>
            </a:r>
            <a:endParaRPr lang="cs-CZ" altLang="cs-CZ" sz="2400" i="1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cs-CZ" altLang="cs-CZ" sz="2400" i="1" dirty="0" smtClean="0">
                <a:solidFill>
                  <a:srgbClr val="FF0000"/>
                </a:solidFill>
              </a:rPr>
              <a:t>PMB – 31. 3. 2020									PŘKS </a:t>
            </a:r>
            <a:r>
              <a:rPr lang="cs-CZ" altLang="cs-CZ" sz="2400" i="1" dirty="0">
                <a:solidFill>
                  <a:srgbClr val="FF0000"/>
                </a:solidFill>
              </a:rPr>
              <a:t>– 31. 5. 2022	</a:t>
            </a:r>
            <a:endParaRPr lang="cs-CZ" altLang="cs-CZ" sz="2400" i="1" dirty="0" smtClean="0">
              <a:solidFill>
                <a:srgbClr val="FF000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Akreditace – nový 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646573"/>
            <a:ext cx="11361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zrušení členění na studijní obory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přiřazení programu k oblasti vzdělávání (případně k oblastem)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přiřazení profilu programu (jen u Bc. a Mgr.):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a) </a:t>
            </a:r>
            <a:r>
              <a:rPr lang="cs-CZ" altLang="cs-CZ" sz="2400" b="1" dirty="0" smtClean="0"/>
              <a:t>profesně zaměřený </a:t>
            </a:r>
            <a:r>
              <a:rPr lang="cs-CZ" altLang="cs-CZ" sz="2400" dirty="0" smtClean="0"/>
              <a:t>s důrazem na zvládnutí praktických dovedností potřebných k výkonu povolání podložených nezbytnými teoretickými znalostmi </a:t>
            </a:r>
            <a:r>
              <a:rPr lang="cs-CZ" altLang="cs-CZ" sz="2400" dirty="0"/>
              <a:t>– povinná </a:t>
            </a:r>
            <a:r>
              <a:rPr lang="cs-CZ" altLang="cs-CZ" sz="2400" dirty="0" smtClean="0"/>
              <a:t>odborná praxe (</a:t>
            </a:r>
            <a:r>
              <a:rPr lang="cs-CZ" altLang="cs-CZ" sz="2400" dirty="0"/>
              <a:t>Bc. – 12 týdnů, </a:t>
            </a:r>
            <a:r>
              <a:rPr lang="cs-CZ" altLang="cs-CZ" sz="2400" dirty="0" err="1"/>
              <a:t>NMgr</a:t>
            </a:r>
            <a:r>
              <a:rPr lang="cs-CZ" altLang="cs-CZ" sz="2400" dirty="0"/>
              <a:t>. – 6 týdnů</a:t>
            </a:r>
            <a:r>
              <a:rPr lang="cs-CZ" altLang="cs-CZ" sz="24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b) </a:t>
            </a:r>
            <a:r>
              <a:rPr lang="cs-CZ" altLang="cs-CZ" sz="2400" b="1" dirty="0" smtClean="0"/>
              <a:t>akademicky zaměřený </a:t>
            </a:r>
            <a:r>
              <a:rPr lang="cs-CZ" altLang="cs-CZ" sz="2400" dirty="0" smtClean="0"/>
              <a:t>s důrazem na získání teoretických znalostí potřebných pro výkon povolání včetně uplatnění v tvůrčí činnosti a poskytující rovněž prostor pro osvojení nezbytných praktických dovedností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511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Akreditace – nový systém</a:t>
            </a:r>
            <a:endParaRPr lang="cs-CZ" sz="40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6408" y="2646573"/>
            <a:ext cx="113619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u studijních programů připravujících k výkonu regulovaného povolání musí být souhlas uznávacího </a:t>
            </a:r>
            <a:r>
              <a:rPr lang="cs-CZ" altLang="cs-CZ" sz="2800" dirty="0" smtClean="0"/>
              <a:t>orgánu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dravotnické obory: MZ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b</a:t>
            </a:r>
            <a:r>
              <a:rPr lang="cs-CZ" altLang="cs-CZ" sz="2800" dirty="0" smtClean="0"/>
              <a:t>ezpečnostní obory: MV, MO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b="1" dirty="0" smtClean="0"/>
              <a:t>v </a:t>
            </a:r>
            <a:r>
              <a:rPr lang="cs-CZ" altLang="cs-CZ" sz="2800" b="1" dirty="0"/>
              <a:t>případě neúspěšné žádosti nová žádost možná </a:t>
            </a: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>až </a:t>
            </a:r>
            <a:r>
              <a:rPr lang="cs-CZ" altLang="cs-CZ" sz="2800" b="1" dirty="0"/>
              <a:t>po 2 letech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informace </a:t>
            </a:r>
            <a:r>
              <a:rPr lang="cs-CZ" altLang="cs-CZ" sz="2800" dirty="0"/>
              <a:t>o studijních programech je nutné zveřejňovat na </a:t>
            </a:r>
            <a:r>
              <a:rPr lang="cs-CZ" altLang="cs-CZ" sz="2800" dirty="0" smtClean="0"/>
              <a:t>internetu</a:t>
            </a:r>
            <a:endParaRPr lang="cs-CZ" altLang="cs-CZ" sz="24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870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1953</TotalTime>
  <Words>1086</Words>
  <Application>Microsoft Office PowerPoint</Application>
  <PresentationFormat>Širokoúhlá obrazovka</PresentationFormat>
  <Paragraphs>91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FBMI</cp:lastModifiedBy>
  <cp:revision>103</cp:revision>
  <dcterms:created xsi:type="dcterms:W3CDTF">2016-10-24T11:40:37Z</dcterms:created>
  <dcterms:modified xsi:type="dcterms:W3CDTF">2017-01-29T21:43:18Z</dcterms:modified>
</cp:coreProperties>
</file>