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72" r:id="rId5"/>
    <p:sldId id="261" r:id="rId6"/>
    <p:sldId id="258" r:id="rId7"/>
    <p:sldId id="263" r:id="rId8"/>
    <p:sldId id="265" r:id="rId9"/>
    <p:sldId id="266" r:id="rId10"/>
    <p:sldId id="267" r:id="rId11"/>
    <p:sldId id="264" r:id="rId12"/>
    <p:sldId id="271" r:id="rId13"/>
    <p:sldId id="273" r:id="rId14"/>
    <p:sldId id="270" r:id="rId15"/>
  </p:sldIdLst>
  <p:sldSz cx="12192000" cy="6858000"/>
  <p:notesSz cx="6858000" cy="9144000"/>
  <p:embeddedFontLst>
    <p:embeddedFont>
      <p:font typeface="Technika-Bold" panose="00000600000000000000" charset="-18"/>
      <p:regular r:id="rId16"/>
    </p:embeddedFont>
    <p:embeddedFont>
      <p:font typeface="Technika" panose="020B0604020202020204" charset="-18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796009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Co změnit ve studiu PFS?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250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Doplnit povědomí o typech a vnitřní organizaci PZS, znalost reálného života ZT (pořízení a oběh), součinnost v diagnostické a léčebné péči s BMI či lékařem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/>
              <a:t>Zlepšit znalost legislativy pro výkon povolání BMT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/>
              <a:t>Doplnit práci s vědeckými zdroji (analýza, syntéza, prezentace v angličtině)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3323" y="1802671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Co se očekává v praxi od absolventa PFS?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03657" y="2582410"/>
            <a:ext cx="1144159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Teoretická i praktická znalost ZT minimálně na OS, ARO/JIP, lůžkové odd.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§5 </a:t>
            </a:r>
            <a:r>
              <a:rPr lang="cs-CZ" sz="2500" dirty="0" err="1" smtClean="0"/>
              <a:t>vyhl</a:t>
            </a:r>
            <a:r>
              <a:rPr lang="cs-CZ" sz="2500" dirty="0" smtClean="0"/>
              <a:t>. 50/1978 Sb.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Výhodou schopnost spolupráce na vědecké činnosti (výzkum, klin. hod.)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endParaRPr lang="cs-CZ" sz="2500" dirty="0" smtClean="0"/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Schopnost práce ve směnném provozu, spolehlivost, zodpovědnost, samostatnost </a:t>
            </a:r>
            <a:r>
              <a:rPr lang="cs-CZ" dirty="0" smtClean="0"/>
              <a:t>(to se však nevyučuje, jedná se o individuální vlastnosti každého jedince)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Praxe po 2. ročníku PFS se míjí účinkem (studenti ZT neznají a bojí se jí )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3324" y="1802671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Co se neočekává v praxi od absolventa PFS?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03657" y="2590799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Snaha o další studium BMI – nebude za něj náhrada, jako BMI bude drahý a BMI na trhu práce už jsou</a:t>
            </a:r>
          </a:p>
          <a:p>
            <a:endParaRPr lang="cs-CZ" sz="2800" dirty="0" smtClean="0"/>
          </a:p>
          <a:p>
            <a:r>
              <a:rPr lang="cs-CZ" sz="2800" dirty="0" smtClean="0"/>
              <a:t>Snaha o další studium SIPZ – nebude za něj náhrada, jako SIPZ bude řešit jinou problematiku a SIPZ na trhu práce už je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3323" y="1802671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Co ještě změnit?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03657" y="2590799"/>
            <a:ext cx="113619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Prezentaci oboru BMT/BMI pro uchazeče i pro PZS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Spolupráce s LF, aby jejich absolventi věděli o BMT/BMI a mohli</a:t>
            </a:r>
            <a:br>
              <a:rPr lang="cs-CZ" sz="2500" dirty="0" smtClean="0"/>
            </a:br>
            <a:r>
              <a:rPr lang="cs-CZ" sz="2500" dirty="0" smtClean="0"/>
              <a:t>s nimi spolupracovat (i v oblasti diagnostiky a péče)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PZS nemívají úplně jasno, k čemu je BMT a BMI.</a:t>
            </a:r>
            <a:br>
              <a:rPr lang="cs-CZ" sz="2500" dirty="0" smtClean="0"/>
            </a:br>
            <a:r>
              <a:rPr lang="cs-CZ" sz="2500" dirty="0" smtClean="0"/>
              <a:t> Kdo o nich často rozhoduje v PZS? Mnohdy jsou to sami absolventi FBMI!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Prezentaci fakulty (web, prezentace výzkumu a tvorba skript)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Chybí cechovní hrdost BMT, BMI a PMB, povědomí o SBMILI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Více diskutovat se studenty, ústní zkoušení místo testů, samostudium</a:t>
            </a:r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2166" y="2590799"/>
            <a:ext cx="11357640" cy="340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cs-CZ" sz="2700" dirty="0" smtClean="0"/>
              <a:t>Díky za možnost studia na FBMI</a:t>
            </a:r>
          </a:p>
          <a:p>
            <a:pPr>
              <a:lnSpc>
                <a:spcPct val="114000"/>
              </a:lnSpc>
            </a:pPr>
            <a:r>
              <a:rPr lang="cs-CZ" sz="2700" dirty="0" smtClean="0"/>
              <a:t>BMT je hodně komplexní obor a je nutné si udržet vysoký standard</a:t>
            </a:r>
          </a:p>
          <a:p>
            <a:pPr>
              <a:lnSpc>
                <a:spcPct val="114000"/>
              </a:lnSpc>
            </a:pPr>
            <a:r>
              <a:rPr lang="cs-CZ" sz="2700" dirty="0" smtClean="0"/>
              <a:t>BMT je hodně náročný, k tomu tak přistupovat při výběru uchazečů</a:t>
            </a:r>
          </a:p>
          <a:p>
            <a:pPr>
              <a:lnSpc>
                <a:spcPct val="114000"/>
              </a:lnSpc>
            </a:pPr>
            <a:endParaRPr lang="cs-CZ" sz="2700" dirty="0" smtClean="0"/>
          </a:p>
          <a:p>
            <a:pPr>
              <a:lnSpc>
                <a:spcPct val="114000"/>
              </a:lnSpc>
            </a:pPr>
            <a:endParaRPr lang="cs-CZ" sz="2700" dirty="0" smtClean="0"/>
          </a:p>
          <a:p>
            <a:pPr>
              <a:lnSpc>
                <a:spcPct val="114000"/>
              </a:lnSpc>
            </a:pPr>
            <a:endParaRPr lang="cs-CZ" sz="2700" dirty="0" smtClean="0"/>
          </a:p>
          <a:p>
            <a:pPr>
              <a:lnSpc>
                <a:spcPct val="114000"/>
              </a:lnSpc>
            </a:pPr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/>
              <a:t>Ohlédnutí za BMT KFS</a:t>
            </a:r>
            <a:br>
              <a:rPr lang="cs-CZ" sz="5400" dirty="0" smtClean="0"/>
            </a:br>
            <a:r>
              <a:rPr lang="cs-CZ" sz="5400" dirty="0" smtClean="0"/>
              <a:t>(2010-2013)</a:t>
            </a: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err="1" smtClean="0"/>
              <a:t>Millek</a:t>
            </a:r>
            <a:r>
              <a:rPr lang="cs-CZ" sz="4400" u="sng" dirty="0" smtClean="0"/>
              <a:t> J.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Shrnutí zkušeností KFS studia a uplatnění BMT v praxi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4000" dirty="0" smtClean="0">
                <a:solidFill>
                  <a:srgbClr val="0070C0"/>
                </a:solidFill>
              </a:rPr>
              <a:t>Osobní motto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Stále je možné něco zlepšovat a posouvat dál k lepšímu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 studia BMT KFS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Zajištění VŠ vzdělání pro osoby z praxe, které činnost podobnou BMT dělají, ale nemají patřičné vzdělání pro BMT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Výsledky BMT 2010-2013 KFS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Přijato 30 studentů z nich absolvovalo 5×(2013) + 5×(do 2015)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Před studiem činnosti podobné BMT vykonávalo 5×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Opakovaný nástup na Mgr. </a:t>
            </a:r>
            <a:r>
              <a:rPr lang="cs-CZ" sz="2800" dirty="0" err="1" smtClean="0"/>
              <a:t>prog</a:t>
            </a:r>
            <a:r>
              <a:rPr lang="cs-CZ" sz="2800" dirty="0" smtClean="0"/>
              <a:t>.: 1×ČZU, 2×FBMI  (restart 2015)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Dokončený AKK 1×(2016) - IPVZ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Předchozí vzdělání absolventů KFS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Gymnazisté 50%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Střední zdravotnická škola 3×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Učební obor s maturitou 2× (Stará </a:t>
            </a:r>
            <a:r>
              <a:rPr lang="cs-CZ" sz="2800" dirty="0" err="1" smtClean="0"/>
              <a:t>Turá</a:t>
            </a:r>
            <a:r>
              <a:rPr lang="cs-CZ" sz="2800" dirty="0" smtClean="0"/>
              <a:t> a SOU </a:t>
            </a:r>
            <a:r>
              <a:rPr lang="cs-CZ" sz="2800" dirty="0" err="1" smtClean="0"/>
              <a:t>Elektrotech</a:t>
            </a:r>
            <a:r>
              <a:rPr lang="cs-CZ" sz="2800" dirty="0" smtClean="0"/>
              <a:t>. Praha)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800" dirty="0" smtClean="0"/>
              <a:t>Doba od maturity 4-19 let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Největší problémy studia KFS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3058" y="2581835"/>
            <a:ext cx="11361925" cy="14080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Výrazné odlišnosti ve vzdělávání starších ročníků – jiné </a:t>
            </a:r>
            <a:r>
              <a:rPr lang="cs-CZ" sz="2500" dirty="0" err="1" smtClean="0"/>
              <a:t>poč</a:t>
            </a:r>
            <a:r>
              <a:rPr lang="cs-CZ" sz="2500" dirty="0" smtClean="0"/>
              <a:t>. podmínky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Neideální struktura předmětů, mnohdy bez vzájemné provázanosti</a:t>
            </a:r>
          </a:p>
          <a:p>
            <a:pPr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Chyběla práce s vědeckými zdroji, více angličtiny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Jak dál? Vyjasnit: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146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1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cs-CZ" sz="2400" dirty="0" smtClean="0"/>
              <a:t>K čemu slouží studium BMT? Není jen pouhým základem pro Mgr. </a:t>
            </a:r>
            <a:r>
              <a:rPr lang="cs-CZ" sz="2400" dirty="0" err="1" smtClean="0"/>
              <a:t>progr</a:t>
            </a:r>
            <a:r>
              <a:rPr lang="cs-CZ" sz="2400" dirty="0" smtClean="0"/>
              <a:t>.?</a:t>
            </a:r>
          </a:p>
          <a:p>
            <a:pPr marL="457200" indent="-457200" algn="just">
              <a:lnSpc>
                <a:spcPct val="11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cs-CZ" sz="2400" dirty="0" smtClean="0"/>
              <a:t>Situace u KFS byla jiná, potenciál KFS asi již zanikl, jak na to reagovat?</a:t>
            </a:r>
          </a:p>
          <a:p>
            <a:pPr marL="457200" indent="-457200" algn="just">
              <a:lnSpc>
                <a:spcPct val="11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cs-CZ" sz="2400" dirty="0" smtClean="0"/>
              <a:t>Kolik absolventů BMT PFS končí skutečně v praxi u PZS a nepokračuje</a:t>
            </a:r>
            <a:br>
              <a:rPr lang="cs-CZ" sz="2400" dirty="0" smtClean="0"/>
            </a:br>
            <a:r>
              <a:rPr lang="cs-CZ" sz="2400" dirty="0" smtClean="0"/>
              <a:t>už na žádném magisterském programu?</a:t>
            </a:r>
          </a:p>
          <a:p>
            <a:pPr marL="457200" indent="-457200">
              <a:lnSpc>
                <a:spcPct val="11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cs-CZ" sz="2400" dirty="0" smtClean="0"/>
              <a:t>Umí PZS pracovat s nabízeným potenciálem BMT a BMI? – vzdělávání PZS?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Doporučení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2350"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Zachovat šest základních pilířů studia: matematika, fyzika, medicínské předměty, chemie, angličtina, podpůrný</a:t>
            </a:r>
            <a:endParaRPr lang="cs-CZ" sz="2500" i="1" u="sng" dirty="0" smtClean="0"/>
          </a:p>
          <a:p>
            <a:pPr marL="262350"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Udržet posloupnost předmětů a cíleně využívat znalosti získané dříve v jiných předmětech</a:t>
            </a:r>
          </a:p>
          <a:p>
            <a:pPr marL="262350" indent="-252000">
              <a:lnSpc>
                <a:spcPct val="114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500" dirty="0" smtClean="0"/>
              <a:t>PVP koncipovat do bloků pro možnou profilaci: na praxi, BMI, PMB, SIPZ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618</TotalTime>
  <Words>531</Words>
  <Application>Microsoft Office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Technika-Bold</vt:lpstr>
      <vt:lpstr>Technika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Jiří Millek</dc:creator>
  <cp:keywords>BMT KFS 2010-2013</cp:keywords>
  <dc:description>Template - skopalida</dc:description>
  <cp:lastModifiedBy>Uzivatel</cp:lastModifiedBy>
  <cp:revision>59</cp:revision>
  <dcterms:created xsi:type="dcterms:W3CDTF">2016-10-24T11:40:37Z</dcterms:created>
  <dcterms:modified xsi:type="dcterms:W3CDTF">2017-01-29T07:27:56Z</dcterms:modified>
  <cp:version>v01</cp:version>
</cp:coreProperties>
</file>