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679" y="1955038"/>
            <a:ext cx="10616641" cy="1534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9663" y="359663"/>
            <a:ext cx="2362200" cy="1152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556258" y="1772742"/>
            <a:ext cx="9734931" cy="731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556258" y="2431669"/>
            <a:ext cx="7081774" cy="731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556258" y="3451859"/>
            <a:ext cx="6700647" cy="3657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556258" y="3909059"/>
            <a:ext cx="4882515" cy="3657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556258" y="4364431"/>
            <a:ext cx="1968373" cy="3660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051" y="1925540"/>
            <a:ext cx="11321897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712" y="2650578"/>
            <a:ext cx="10958575" cy="3307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7370" marR="5080" indent="-216535">
              <a:lnSpc>
                <a:spcPct val="100000"/>
              </a:lnSpc>
            </a:pPr>
            <a:r>
              <a:rPr dirty="0" spc="250"/>
              <a:t>Zkušenosti</a:t>
            </a:r>
            <a:r>
              <a:rPr dirty="0" spc="-484"/>
              <a:t> </a:t>
            </a:r>
            <a:r>
              <a:rPr dirty="0" spc="310"/>
              <a:t>ze</a:t>
            </a:r>
            <a:r>
              <a:rPr dirty="0" spc="-459"/>
              <a:t> </a:t>
            </a:r>
            <a:r>
              <a:rPr dirty="0" spc="285"/>
              <a:t>stu</a:t>
            </a:r>
            <a:r>
              <a:rPr dirty="0" spc="335"/>
              <a:t>d</a:t>
            </a:r>
            <a:r>
              <a:rPr dirty="0" spc="15"/>
              <a:t>ia,</a:t>
            </a:r>
            <a:r>
              <a:rPr dirty="0" spc="-459"/>
              <a:t> </a:t>
            </a:r>
            <a:r>
              <a:rPr dirty="0" spc="310"/>
              <a:t>z</a:t>
            </a:r>
            <a:r>
              <a:rPr dirty="0" spc="-459"/>
              <a:t> </a:t>
            </a:r>
            <a:r>
              <a:rPr dirty="0" spc="290"/>
              <a:t>ankety</a:t>
            </a:r>
            <a:r>
              <a:rPr dirty="0" spc="-484"/>
              <a:t> </a:t>
            </a:r>
            <a:r>
              <a:rPr dirty="0" spc="225"/>
              <a:t>a</a:t>
            </a:r>
            <a:r>
              <a:rPr dirty="0" spc="135"/>
              <a:t> </a:t>
            </a:r>
            <a:r>
              <a:rPr dirty="0" spc="305"/>
              <a:t>požadavky</a:t>
            </a:r>
            <a:r>
              <a:rPr dirty="0" spc="-459"/>
              <a:t> </a:t>
            </a:r>
            <a:r>
              <a:rPr dirty="0" spc="229"/>
              <a:t>na</a:t>
            </a:r>
            <a:r>
              <a:rPr dirty="0" spc="-459"/>
              <a:t> </a:t>
            </a:r>
            <a:r>
              <a:rPr dirty="0" spc="275"/>
              <a:t>absolventy</a:t>
            </a:r>
            <a:r>
              <a:rPr dirty="0" spc="-490"/>
              <a:t> </a:t>
            </a:r>
            <a:r>
              <a:rPr dirty="0" spc="140"/>
              <a:t>BMT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35196" y="4433222"/>
            <a:ext cx="504126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155"/>
              </a:lnSpc>
            </a:pPr>
            <a:r>
              <a:rPr dirty="0" sz="4400" spc="-1395" u="heavy">
                <a:latin typeface="Tahoma"/>
                <a:cs typeface="Tahoma"/>
              </a:rPr>
              <a:t> </a:t>
            </a:r>
            <a:r>
              <a:rPr dirty="0" sz="4400" spc="95" u="heavy">
                <a:latin typeface="Tahoma"/>
                <a:cs typeface="Tahoma"/>
              </a:rPr>
              <a:t>Bc.</a:t>
            </a:r>
            <a:r>
              <a:rPr dirty="0" sz="4400" spc="-390" u="heavy">
                <a:latin typeface="Tahoma"/>
                <a:cs typeface="Tahoma"/>
              </a:rPr>
              <a:t> </a:t>
            </a:r>
            <a:r>
              <a:rPr dirty="0" sz="4400" spc="155" u="heavy">
                <a:latin typeface="Tahoma"/>
                <a:cs typeface="Tahoma"/>
              </a:rPr>
              <a:t>Tomáš</a:t>
            </a:r>
            <a:r>
              <a:rPr dirty="0" sz="4400" spc="-390" u="heavy">
                <a:latin typeface="Tahoma"/>
                <a:cs typeface="Tahoma"/>
              </a:rPr>
              <a:t> </a:t>
            </a:r>
            <a:r>
              <a:rPr dirty="0" sz="4400" spc="245" u="heavy">
                <a:latin typeface="Tahoma"/>
                <a:cs typeface="Tahoma"/>
              </a:rPr>
              <a:t>Pokorný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95"/>
              </a:lnSpc>
            </a:pPr>
            <a:r>
              <a:rPr dirty="0" spc="215">
                <a:latin typeface="Tahoma"/>
                <a:cs typeface="Tahoma"/>
              </a:rPr>
              <a:t>Cíl/cíle</a:t>
            </a:r>
            <a:r>
              <a:rPr dirty="0" spc="-340">
                <a:latin typeface="Tahoma"/>
                <a:cs typeface="Tahoma"/>
              </a:rPr>
              <a:t> </a:t>
            </a:r>
            <a:r>
              <a:rPr dirty="0" spc="210">
                <a:latin typeface="Tahoma"/>
                <a:cs typeface="Tahoma"/>
              </a:rPr>
              <a:t>sdělení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84" y="2675857"/>
            <a:ext cx="9154160" cy="327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70">
                <a:latin typeface="Tahoma"/>
                <a:cs typeface="Tahoma"/>
              </a:rPr>
              <a:t>axe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elektrotechn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35">
                <a:latin typeface="Tahoma"/>
                <a:cs typeface="Tahoma"/>
              </a:rPr>
              <a:t>ckých</a:t>
            </a:r>
            <a:r>
              <a:rPr dirty="0" sz="2800" spc="-20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</a:t>
            </a:r>
            <a:r>
              <a:rPr dirty="0" sz="2800" spc="265">
                <a:latin typeface="Tahoma"/>
                <a:cs typeface="Tahoma"/>
              </a:rPr>
              <a:t>m</a:t>
            </a:r>
            <a:r>
              <a:rPr dirty="0" sz="2800" spc="145">
                <a:latin typeface="Tahoma"/>
                <a:cs typeface="Tahoma"/>
              </a:rPr>
              <a:t>ětech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75">
                <a:latin typeface="Tahoma"/>
                <a:cs typeface="Tahoma"/>
              </a:rPr>
              <a:t>akt</a:t>
            </a:r>
            <a:r>
              <a:rPr dirty="0" sz="2800" spc="75">
                <a:latin typeface="Tahoma"/>
                <a:cs typeface="Tahoma"/>
              </a:rPr>
              <a:t>i</a:t>
            </a:r>
            <a:r>
              <a:rPr dirty="0" sz="2800" spc="135">
                <a:latin typeface="Tahoma"/>
                <a:cs typeface="Tahoma"/>
              </a:rPr>
              <a:t>ckých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zk</a:t>
            </a:r>
            <a:r>
              <a:rPr dirty="0" sz="2800" spc="175">
                <a:latin typeface="Tahoma"/>
                <a:cs typeface="Tahoma"/>
              </a:rPr>
              <a:t>u</a:t>
            </a:r>
            <a:r>
              <a:rPr dirty="0" sz="2800" spc="145">
                <a:latin typeface="Tahoma"/>
                <a:cs typeface="Tahoma"/>
              </a:rPr>
              <a:t>šeností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rám</a:t>
            </a:r>
            <a:r>
              <a:rPr dirty="0" sz="2800" spc="120">
                <a:latin typeface="Tahoma"/>
                <a:cs typeface="Tahoma"/>
              </a:rPr>
              <a:t>c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s</a:t>
            </a:r>
            <a:r>
              <a:rPr dirty="0" sz="2800" spc="105">
                <a:latin typeface="Tahoma"/>
                <a:cs typeface="Tahoma"/>
              </a:rPr>
              <a:t>t</a:t>
            </a:r>
            <a:r>
              <a:rPr dirty="0" sz="2800" spc="200">
                <a:latin typeface="Tahoma"/>
                <a:cs typeface="Tahoma"/>
              </a:rPr>
              <a:t>ud</a:t>
            </a:r>
            <a:r>
              <a:rPr dirty="0" sz="2800" spc="65">
                <a:latin typeface="Tahoma"/>
                <a:cs typeface="Tahoma"/>
              </a:rPr>
              <a:t>i</a:t>
            </a:r>
            <a:r>
              <a:rPr dirty="0" sz="2800" spc="114">
                <a:latin typeface="Tahoma"/>
                <a:cs typeface="Tahoma"/>
              </a:rPr>
              <a:t>a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dov</a:t>
            </a:r>
            <a:r>
              <a:rPr dirty="0" sz="2800" spc="180">
                <a:latin typeface="Tahoma"/>
                <a:cs typeface="Tahoma"/>
              </a:rPr>
              <a:t>e</a:t>
            </a:r>
            <a:r>
              <a:rPr dirty="0" sz="2800" spc="160">
                <a:latin typeface="Tahoma"/>
                <a:cs typeface="Tahoma"/>
              </a:rPr>
              <a:t>dností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oboru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informačních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technologií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0">
                <a:latin typeface="Tahoma"/>
                <a:cs typeface="Tahoma"/>
              </a:rPr>
              <a:t>Menší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počet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chemických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95">
                <a:latin typeface="Tahoma"/>
                <a:cs typeface="Tahoma"/>
              </a:rPr>
              <a:t>edm</a:t>
            </a:r>
            <a:r>
              <a:rPr dirty="0" sz="2800" spc="165">
                <a:latin typeface="Tahoma"/>
                <a:cs typeface="Tahoma"/>
              </a:rPr>
              <a:t>ě</a:t>
            </a:r>
            <a:r>
              <a:rPr dirty="0" sz="2800" spc="145">
                <a:latin typeface="Tahoma"/>
                <a:cs typeface="Tahoma"/>
              </a:rPr>
              <a:t>tů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70">
                <a:latin typeface="Tahoma"/>
                <a:cs typeface="Tahoma"/>
              </a:rPr>
              <a:t>Om</a:t>
            </a:r>
            <a:r>
              <a:rPr dirty="0" sz="2800" spc="120">
                <a:latin typeface="Tahoma"/>
                <a:cs typeface="Tahoma"/>
              </a:rPr>
              <a:t>e</a:t>
            </a:r>
            <a:r>
              <a:rPr dirty="0" sz="2800" spc="145">
                <a:latin typeface="Tahoma"/>
                <a:cs typeface="Tahoma"/>
              </a:rPr>
              <a:t>zení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používání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notebooků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členy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ko</a:t>
            </a:r>
            <a:r>
              <a:rPr dirty="0" sz="2800" spc="285">
                <a:latin typeface="Tahoma"/>
                <a:cs typeface="Tahoma"/>
              </a:rPr>
              <a:t>m</a:t>
            </a:r>
            <a:r>
              <a:rPr dirty="0" sz="2800" spc="130">
                <a:latin typeface="Tahoma"/>
                <a:cs typeface="Tahoma"/>
              </a:rPr>
              <a:t>ise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na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60">
                <a:latin typeface="Tahoma"/>
                <a:cs typeface="Tahoma"/>
              </a:rPr>
              <a:t>SZZ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ts val="3315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5">
                <a:latin typeface="Tahoma"/>
                <a:cs typeface="Tahoma"/>
              </a:rPr>
              <a:t>Jednotnost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70">
                <a:latin typeface="Tahoma"/>
                <a:cs typeface="Tahoma"/>
              </a:rPr>
              <a:t>otok</a:t>
            </a:r>
            <a:r>
              <a:rPr dirty="0" sz="2800" spc="200">
                <a:latin typeface="Tahoma"/>
                <a:cs typeface="Tahoma"/>
              </a:rPr>
              <a:t>o</a:t>
            </a:r>
            <a:r>
              <a:rPr dirty="0" sz="2800" spc="140">
                <a:latin typeface="Tahoma"/>
                <a:cs typeface="Tahoma"/>
              </a:rPr>
              <a:t>lů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347" y="1938240"/>
            <a:ext cx="1158303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95"/>
              </a:lnSpc>
            </a:pPr>
            <a:r>
              <a:rPr dirty="0" sz="4000" spc="200">
                <a:solidFill>
                  <a:srgbClr val="006FC0"/>
                </a:solidFill>
                <a:latin typeface="Tahoma"/>
                <a:cs typeface="Tahoma"/>
              </a:rPr>
              <a:t>Elektrotechn</a:t>
            </a:r>
            <a:r>
              <a:rPr dirty="0" sz="4000" spc="105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dirty="0" sz="4000" spc="215">
                <a:solidFill>
                  <a:srgbClr val="006FC0"/>
                </a:solidFill>
                <a:latin typeface="Tahoma"/>
                <a:cs typeface="Tahoma"/>
              </a:rPr>
              <a:t>cké</a:t>
            </a:r>
            <a:r>
              <a:rPr dirty="0" sz="4000" spc="-33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229">
                <a:solidFill>
                  <a:srgbClr val="006FC0"/>
                </a:solidFill>
                <a:latin typeface="Tahoma"/>
                <a:cs typeface="Tahoma"/>
              </a:rPr>
              <a:t>předměty</a:t>
            </a:r>
            <a:r>
              <a:rPr dirty="0" sz="4000" spc="-29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325">
                <a:solidFill>
                  <a:srgbClr val="006FC0"/>
                </a:solidFill>
                <a:latin typeface="Tahoma"/>
                <a:cs typeface="Tahoma"/>
              </a:rPr>
              <a:t>–</a:t>
            </a:r>
            <a:r>
              <a:rPr dirty="0" sz="4000" spc="-335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165">
                <a:solidFill>
                  <a:srgbClr val="006FC0"/>
                </a:solidFill>
                <a:latin typeface="Tahoma"/>
                <a:cs typeface="Tahoma"/>
              </a:rPr>
              <a:t>náv</a:t>
            </a:r>
            <a:r>
              <a:rPr dirty="0" sz="4000" spc="145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dirty="0" sz="4000" spc="220">
                <a:solidFill>
                  <a:srgbClr val="006FC0"/>
                </a:solidFill>
                <a:latin typeface="Tahoma"/>
                <a:cs typeface="Tahoma"/>
              </a:rPr>
              <a:t>znost</a:t>
            </a:r>
            <a:r>
              <a:rPr dirty="0" sz="4000" spc="-32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165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dirty="0" sz="4000" spc="-345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235">
                <a:solidFill>
                  <a:srgbClr val="006FC0"/>
                </a:solidFill>
                <a:latin typeface="Tahoma"/>
                <a:cs typeface="Tahoma"/>
              </a:rPr>
              <a:t>praxe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5083" y="2697187"/>
            <a:ext cx="10408920" cy="38436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65">
                <a:latin typeface="Tahoma"/>
                <a:cs typeface="Tahoma"/>
              </a:rPr>
              <a:t>Na</a:t>
            </a:r>
            <a:r>
              <a:rPr dirty="0" sz="2800" spc="-254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základě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ankety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30">
                <a:latin typeface="Tahoma"/>
                <a:cs typeface="Tahoma"/>
              </a:rPr>
              <a:t>esun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155">
                <a:latin typeface="Tahoma"/>
                <a:cs typeface="Tahoma"/>
              </a:rPr>
              <a:t>tí</a:t>
            </a:r>
            <a:r>
              <a:rPr dirty="0" sz="2800" spc="-210">
                <a:latin typeface="Tahoma"/>
                <a:cs typeface="Tahoma"/>
              </a:rPr>
              <a:t> </a:t>
            </a:r>
            <a:r>
              <a:rPr dirty="0" sz="2800" spc="-20">
                <a:latin typeface="Tahoma"/>
                <a:cs typeface="Tahoma"/>
              </a:rPr>
              <a:t>TELu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u</a:t>
            </a:r>
            <a:r>
              <a:rPr dirty="0" sz="2800" spc="160">
                <a:latin typeface="Tahoma"/>
                <a:cs typeface="Tahoma"/>
              </a:rPr>
              <a:t>ž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do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2.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se</a:t>
            </a:r>
            <a:r>
              <a:rPr dirty="0" sz="2800" spc="240">
                <a:latin typeface="Tahoma"/>
                <a:cs typeface="Tahoma"/>
              </a:rPr>
              <a:t>m</a:t>
            </a:r>
            <a:r>
              <a:rPr dirty="0" sz="2800" spc="120">
                <a:latin typeface="Tahoma"/>
                <a:cs typeface="Tahoma"/>
              </a:rPr>
              <a:t>estru</a:t>
            </a:r>
            <a:endParaRPr sz="2800">
              <a:latin typeface="Tahoma"/>
              <a:cs typeface="Tahoma"/>
            </a:endParaRPr>
          </a:p>
          <a:p>
            <a:pPr lvl="1" marL="9271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927100" algn="l"/>
              </a:tabLst>
            </a:pPr>
            <a:r>
              <a:rPr dirty="0" sz="2800" spc="145">
                <a:latin typeface="Tahoma"/>
                <a:cs typeface="Tahoma"/>
              </a:rPr>
              <a:t>Pozitiv</a:t>
            </a:r>
            <a:r>
              <a:rPr dirty="0" sz="2800" spc="185">
                <a:latin typeface="Tahoma"/>
                <a:cs typeface="Tahoma"/>
              </a:rPr>
              <a:t>n</a:t>
            </a:r>
            <a:r>
              <a:rPr dirty="0" sz="2800" spc="140">
                <a:latin typeface="Tahoma"/>
                <a:cs typeface="Tahoma"/>
              </a:rPr>
              <a:t>í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zm</a:t>
            </a:r>
            <a:r>
              <a:rPr dirty="0" sz="2800" spc="165">
                <a:latin typeface="Tahoma"/>
                <a:cs typeface="Tahoma"/>
              </a:rPr>
              <a:t>ě</a:t>
            </a:r>
            <a:r>
              <a:rPr dirty="0" sz="2800" spc="10">
                <a:latin typeface="Tahoma"/>
                <a:cs typeface="Tahoma"/>
              </a:rPr>
              <a:t>na,</a:t>
            </a:r>
            <a:r>
              <a:rPr dirty="0" sz="2800" spc="-254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lepší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návazno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65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lvl="1" marL="9271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927100" algn="l"/>
              </a:tabLst>
            </a:pPr>
            <a:r>
              <a:rPr dirty="0" sz="2800" spc="140">
                <a:latin typeface="Tahoma"/>
                <a:cs typeface="Tahoma"/>
              </a:rPr>
              <a:t>Menší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kolize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s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-60">
                <a:latin typeface="Tahoma"/>
                <a:cs typeface="Tahoma"/>
              </a:rPr>
              <a:t>ITP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90">
                <a:latin typeface="Tahoma"/>
                <a:cs typeface="Tahoma"/>
              </a:rPr>
              <a:t>FY</a:t>
            </a:r>
            <a:r>
              <a:rPr dirty="0" sz="2800" spc="75">
                <a:latin typeface="Tahoma"/>
                <a:cs typeface="Tahoma"/>
              </a:rPr>
              <a:t>Z</a:t>
            </a:r>
            <a:r>
              <a:rPr dirty="0" sz="2800" spc="120">
                <a:latin typeface="Tahoma"/>
                <a:cs typeface="Tahoma"/>
              </a:rPr>
              <a:t>2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225">
                <a:latin typeface="Tahoma"/>
                <a:cs typeface="Tahoma"/>
              </a:rPr>
              <a:t>–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n</a:t>
            </a:r>
            <a:r>
              <a:rPr dirty="0" sz="2800" spc="110">
                <a:latin typeface="Tahoma"/>
                <a:cs typeface="Tahoma"/>
              </a:rPr>
              <a:t>u</a:t>
            </a:r>
            <a:r>
              <a:rPr dirty="0" sz="2800" spc="110">
                <a:latin typeface="Tahoma"/>
                <a:cs typeface="Tahoma"/>
              </a:rPr>
              <a:t>t</a:t>
            </a:r>
            <a:r>
              <a:rPr dirty="0" sz="2800" spc="170">
                <a:latin typeface="Tahoma"/>
                <a:cs typeface="Tahoma"/>
              </a:rPr>
              <a:t>n</a:t>
            </a:r>
            <a:r>
              <a:rPr dirty="0" sz="2800" spc="114">
                <a:latin typeface="Tahoma"/>
                <a:cs typeface="Tahoma"/>
              </a:rPr>
              <a:t>á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koordi</a:t>
            </a:r>
            <a:r>
              <a:rPr dirty="0" sz="2800" spc="170">
                <a:latin typeface="Tahoma"/>
                <a:cs typeface="Tahoma"/>
              </a:rPr>
              <a:t>n</a:t>
            </a:r>
            <a:r>
              <a:rPr dirty="0" sz="2800" spc="125">
                <a:latin typeface="Tahoma"/>
                <a:cs typeface="Tahoma"/>
              </a:rPr>
              <a:t>ace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vyuč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120">
                <a:latin typeface="Tahoma"/>
                <a:cs typeface="Tahoma"/>
              </a:rPr>
              <a:t>jících</a:t>
            </a:r>
            <a:endParaRPr sz="2800">
              <a:latin typeface="Tahoma"/>
              <a:cs typeface="Tahoma"/>
            </a:endParaRPr>
          </a:p>
          <a:p>
            <a:pPr marL="550545" indent="-537845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551180" algn="l"/>
              </a:tabLst>
            </a:pPr>
            <a:r>
              <a:rPr dirty="0" sz="2800" spc="135">
                <a:latin typeface="Tahoma"/>
                <a:cs typeface="Tahoma"/>
              </a:rPr>
              <a:t>Pro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</a:t>
            </a:r>
            <a:r>
              <a:rPr dirty="0" sz="2800" spc="265">
                <a:latin typeface="Tahoma"/>
                <a:cs typeface="Tahoma"/>
              </a:rPr>
              <a:t>m</a:t>
            </a:r>
            <a:r>
              <a:rPr dirty="0" sz="2800" spc="155">
                <a:latin typeface="Tahoma"/>
                <a:cs typeface="Tahoma"/>
              </a:rPr>
              <a:t>ět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85">
                <a:latin typeface="Tahoma"/>
                <a:cs typeface="Tahoma"/>
              </a:rPr>
              <a:t>PNK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chy</a:t>
            </a:r>
            <a:r>
              <a:rPr dirty="0" sz="2800" spc="135">
                <a:latin typeface="Tahoma"/>
                <a:cs typeface="Tahoma"/>
              </a:rPr>
              <a:t>b</a:t>
            </a:r>
            <a:r>
              <a:rPr dirty="0" sz="2800" spc="140">
                <a:latin typeface="Tahoma"/>
                <a:cs typeface="Tahoma"/>
              </a:rPr>
              <a:t>í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pevné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z</a:t>
            </a:r>
            <a:r>
              <a:rPr dirty="0" sz="2800" spc="150">
                <a:latin typeface="Tahoma"/>
                <a:cs typeface="Tahoma"/>
              </a:rPr>
              <a:t>á</a:t>
            </a:r>
            <a:r>
              <a:rPr dirty="0" sz="2800" spc="165">
                <a:latin typeface="Tahoma"/>
                <a:cs typeface="Tahoma"/>
              </a:rPr>
              <a:t>klady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elektrotech</a:t>
            </a:r>
            <a:r>
              <a:rPr dirty="0" sz="2800" spc="175">
                <a:latin typeface="Tahoma"/>
                <a:cs typeface="Tahoma"/>
              </a:rPr>
              <a:t>n</a:t>
            </a:r>
            <a:r>
              <a:rPr dirty="0" sz="2800" spc="160">
                <a:latin typeface="Tahoma"/>
                <a:cs typeface="Tahoma"/>
              </a:rPr>
              <a:t>iky</a:t>
            </a:r>
            <a:endParaRPr sz="2800">
              <a:latin typeface="Tahoma"/>
              <a:cs typeface="Tahoma"/>
            </a:endParaRPr>
          </a:p>
          <a:p>
            <a:pPr lvl="1" marL="9271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927100" algn="l"/>
              </a:tabLst>
            </a:pPr>
            <a:r>
              <a:rPr dirty="0" sz="2800" spc="150">
                <a:latin typeface="Tahoma"/>
                <a:cs typeface="Tahoma"/>
              </a:rPr>
              <a:t>Studenti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by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rádi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70">
                <a:latin typeface="Tahoma"/>
                <a:cs typeface="Tahoma"/>
              </a:rPr>
              <a:t>axe</a:t>
            </a:r>
            <a:endParaRPr sz="2800">
              <a:latin typeface="Tahoma"/>
              <a:cs typeface="Tahoma"/>
            </a:endParaRPr>
          </a:p>
          <a:p>
            <a:pPr lvl="1" marL="9271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927100" algn="l"/>
              </a:tabLst>
            </a:pPr>
            <a:r>
              <a:rPr dirty="0" sz="2800">
                <a:latin typeface="Tahoma"/>
                <a:cs typeface="Tahoma"/>
              </a:rPr>
              <a:t>3.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s</a:t>
            </a:r>
            <a:r>
              <a:rPr dirty="0" sz="2800" spc="135">
                <a:latin typeface="Tahoma"/>
                <a:cs typeface="Tahoma"/>
              </a:rPr>
              <a:t>e</a:t>
            </a:r>
            <a:r>
              <a:rPr dirty="0" sz="2800" spc="235">
                <a:latin typeface="Tahoma"/>
                <a:cs typeface="Tahoma"/>
              </a:rPr>
              <a:t>m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14">
                <a:latin typeface="Tahoma"/>
                <a:cs typeface="Tahoma"/>
              </a:rPr>
              <a:t>str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90">
                <a:latin typeface="Tahoma"/>
                <a:cs typeface="Tahoma"/>
              </a:rPr>
              <a:t>EM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-30">
                <a:latin typeface="Tahoma"/>
                <a:cs typeface="Tahoma"/>
              </a:rPr>
              <a:t>EO,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ve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4.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se</a:t>
            </a:r>
            <a:r>
              <a:rPr dirty="0" sz="2800" spc="240">
                <a:latin typeface="Tahoma"/>
                <a:cs typeface="Tahoma"/>
              </a:rPr>
              <a:t>m</a:t>
            </a:r>
            <a:r>
              <a:rPr dirty="0" sz="2800" spc="120">
                <a:latin typeface="Tahoma"/>
                <a:cs typeface="Tahoma"/>
              </a:rPr>
              <a:t>estru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30">
                <a:latin typeface="Tahoma"/>
                <a:cs typeface="Tahoma"/>
              </a:rPr>
              <a:t>ESL</a:t>
            </a:r>
            <a:endParaRPr sz="2800">
              <a:latin typeface="Tahoma"/>
              <a:cs typeface="Tahoma"/>
            </a:endParaRPr>
          </a:p>
          <a:p>
            <a:pPr lvl="1" marL="927100" indent="-457200">
              <a:lnSpc>
                <a:spcPts val="3315"/>
              </a:lnSpc>
              <a:spcBef>
                <a:spcPts val="1200"/>
              </a:spcBef>
              <a:buFont typeface="Tahoma"/>
              <a:buChar char="-"/>
              <a:tabLst>
                <a:tab pos="927100" algn="l"/>
              </a:tabLst>
            </a:pPr>
            <a:r>
              <a:rPr dirty="0" sz="2800">
                <a:latin typeface="Tahoma"/>
                <a:cs typeface="Tahoma"/>
              </a:rPr>
              <a:t>5.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s</a:t>
            </a:r>
            <a:r>
              <a:rPr dirty="0" sz="2800" spc="135">
                <a:latin typeface="Tahoma"/>
                <a:cs typeface="Tahoma"/>
              </a:rPr>
              <a:t>e</a:t>
            </a:r>
            <a:r>
              <a:rPr dirty="0" sz="2800" spc="235">
                <a:latin typeface="Tahoma"/>
                <a:cs typeface="Tahoma"/>
              </a:rPr>
              <a:t>m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14">
                <a:latin typeface="Tahoma"/>
                <a:cs typeface="Tahoma"/>
              </a:rPr>
              <a:t>str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185">
                <a:latin typeface="Tahoma"/>
                <a:cs typeface="Tahoma"/>
              </a:rPr>
              <a:t>PNK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65">
                <a:latin typeface="Tahoma"/>
                <a:cs typeface="Tahoma"/>
              </a:rPr>
              <a:t>-</a:t>
            </a:r>
            <a:r>
              <a:rPr dirty="0" sz="2800" spc="-330">
                <a:latin typeface="Tahoma"/>
                <a:cs typeface="Tahoma"/>
              </a:rPr>
              <a:t>&gt;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30">
                <a:latin typeface="Tahoma"/>
                <a:cs typeface="Tahoma"/>
              </a:rPr>
              <a:t>esun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do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4</a:t>
            </a:r>
            <a:r>
              <a:rPr dirty="0" sz="2800" spc="-130">
                <a:latin typeface="Tahoma"/>
                <a:cs typeface="Tahoma"/>
              </a:rPr>
              <a:t>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se</a:t>
            </a:r>
            <a:r>
              <a:rPr dirty="0" sz="2800" spc="240">
                <a:latin typeface="Tahoma"/>
                <a:cs typeface="Tahoma"/>
              </a:rPr>
              <a:t>m</a:t>
            </a:r>
            <a:r>
              <a:rPr dirty="0" sz="2800" spc="85">
                <a:latin typeface="Tahoma"/>
                <a:cs typeface="Tahoma"/>
              </a:rPr>
              <a:t>estru?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95"/>
              </a:lnSpc>
            </a:pPr>
            <a:r>
              <a:rPr dirty="0" spc="215"/>
              <a:t>PMP1</a:t>
            </a:r>
            <a:r>
              <a:rPr dirty="0" spc="-345"/>
              <a:t> </a:t>
            </a:r>
            <a:r>
              <a:rPr dirty="0" spc="165"/>
              <a:t>a</a:t>
            </a:r>
            <a:r>
              <a:rPr dirty="0" spc="-345"/>
              <a:t> </a:t>
            </a:r>
            <a:r>
              <a:rPr dirty="0" spc="215"/>
              <a:t>PMP2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2675857"/>
            <a:ext cx="11006455" cy="3551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50">
                <a:latin typeface="Tahoma"/>
                <a:cs typeface="Tahoma"/>
              </a:rPr>
              <a:t>Studenti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jsou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většinu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ča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50">
                <a:latin typeface="Tahoma"/>
                <a:cs typeface="Tahoma"/>
              </a:rPr>
              <a:t>edná</a:t>
            </a:r>
            <a:r>
              <a:rPr dirty="0" sz="2800" spc="125">
                <a:latin typeface="Tahoma"/>
                <a:cs typeface="Tahoma"/>
              </a:rPr>
              <a:t>š</a:t>
            </a:r>
            <a:r>
              <a:rPr dirty="0" sz="2800" spc="175">
                <a:latin typeface="Tahoma"/>
                <a:cs typeface="Tahoma"/>
              </a:rPr>
              <a:t>kovém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sále</a:t>
            </a:r>
            <a:r>
              <a:rPr dirty="0" sz="2800" spc="-245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než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po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2800" spc="200">
                <a:latin typeface="Tahoma"/>
                <a:cs typeface="Tahoma"/>
              </a:rPr>
              <a:t>odd</a:t>
            </a:r>
            <a:r>
              <a:rPr dirty="0" sz="2800" spc="195">
                <a:latin typeface="Tahoma"/>
                <a:cs typeface="Tahoma"/>
              </a:rPr>
              <a:t>ě</a:t>
            </a:r>
            <a:r>
              <a:rPr dirty="0" sz="2800" spc="140">
                <a:latin typeface="Tahoma"/>
                <a:cs typeface="Tahoma"/>
              </a:rPr>
              <a:t>leních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0">
                <a:latin typeface="Tahoma"/>
                <a:cs typeface="Tahoma"/>
              </a:rPr>
              <a:t>Neja</a:t>
            </a:r>
            <a:r>
              <a:rPr dirty="0" sz="2800" spc="125">
                <a:latin typeface="Tahoma"/>
                <a:cs typeface="Tahoma"/>
              </a:rPr>
              <a:t>s</a:t>
            </a:r>
            <a:r>
              <a:rPr dirty="0" sz="2800" spc="135">
                <a:latin typeface="Tahoma"/>
                <a:cs typeface="Tahoma"/>
              </a:rPr>
              <a:t>né</a:t>
            </a:r>
            <a:r>
              <a:rPr dirty="0" sz="2800" spc="-265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ukončení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</a:t>
            </a:r>
            <a:r>
              <a:rPr dirty="0" sz="2800" spc="265">
                <a:latin typeface="Tahoma"/>
                <a:cs typeface="Tahoma"/>
              </a:rPr>
              <a:t>m</a:t>
            </a:r>
            <a:r>
              <a:rPr dirty="0" sz="2800" spc="145">
                <a:latin typeface="Tahoma"/>
                <a:cs typeface="Tahoma"/>
              </a:rPr>
              <a:t>ětů</a:t>
            </a:r>
            <a:r>
              <a:rPr dirty="0" sz="2800" spc="-210">
                <a:latin typeface="Tahoma"/>
                <a:cs typeface="Tahoma"/>
              </a:rPr>
              <a:t> </a:t>
            </a:r>
            <a:r>
              <a:rPr dirty="0" sz="2800" spc="225">
                <a:latin typeface="Tahoma"/>
                <a:cs typeface="Tahoma"/>
              </a:rPr>
              <a:t>–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245">
                <a:latin typeface="Tahoma"/>
                <a:cs typeface="Tahoma"/>
              </a:rPr>
              <a:t>b</a:t>
            </a:r>
            <a:r>
              <a:rPr dirty="0" sz="2800" spc="85">
                <a:latin typeface="Tahoma"/>
                <a:cs typeface="Tahoma"/>
              </a:rPr>
              <a:t>i</a:t>
            </a:r>
            <a:r>
              <a:rPr dirty="0" sz="2800" spc="130">
                <a:latin typeface="Tahoma"/>
                <a:cs typeface="Tahoma"/>
              </a:rPr>
              <a:t>of</a:t>
            </a:r>
            <a:r>
              <a:rPr dirty="0" sz="2800" spc="155">
                <a:latin typeface="Tahoma"/>
                <a:cs typeface="Tahoma"/>
              </a:rPr>
              <a:t>y</a:t>
            </a:r>
            <a:r>
              <a:rPr dirty="0" sz="2800" spc="150">
                <a:latin typeface="Tahoma"/>
                <a:cs typeface="Tahoma"/>
              </a:rPr>
              <a:t>zika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55">
                <a:latin typeface="Tahoma"/>
                <a:cs typeface="Tahoma"/>
              </a:rPr>
              <a:t>Velký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počet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studentů</a:t>
            </a:r>
            <a:r>
              <a:rPr dirty="0" sz="2800" spc="-210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-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95">
                <a:latin typeface="Tahoma"/>
                <a:cs typeface="Tahoma"/>
              </a:rPr>
              <a:t>oblém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rozd</a:t>
            </a:r>
            <a:r>
              <a:rPr dirty="0" sz="2800" spc="165">
                <a:latin typeface="Tahoma"/>
                <a:cs typeface="Tahoma"/>
              </a:rPr>
              <a:t>ě</a:t>
            </a:r>
            <a:r>
              <a:rPr dirty="0" sz="2800" spc="140">
                <a:latin typeface="Tahoma"/>
                <a:cs typeface="Tahoma"/>
              </a:rPr>
              <a:t>lení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do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235">
                <a:latin typeface="Tahoma"/>
                <a:cs typeface="Tahoma"/>
              </a:rPr>
              <a:t>m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25">
                <a:latin typeface="Tahoma"/>
                <a:cs typeface="Tahoma"/>
              </a:rPr>
              <a:t>nších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sku</a:t>
            </a:r>
            <a:r>
              <a:rPr dirty="0" sz="2800" spc="155">
                <a:latin typeface="Tahoma"/>
                <a:cs typeface="Tahoma"/>
              </a:rPr>
              <a:t>p</a:t>
            </a:r>
            <a:r>
              <a:rPr dirty="0" sz="2800" spc="130">
                <a:latin typeface="Tahoma"/>
                <a:cs typeface="Tahoma"/>
              </a:rPr>
              <a:t>in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14">
                <a:latin typeface="Tahoma"/>
                <a:cs typeface="Tahoma"/>
              </a:rPr>
              <a:t>Dříve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povi</a:t>
            </a:r>
            <a:r>
              <a:rPr dirty="0" sz="2800" spc="175">
                <a:latin typeface="Tahoma"/>
                <a:cs typeface="Tahoma"/>
              </a:rPr>
              <a:t>n</a:t>
            </a:r>
            <a:r>
              <a:rPr dirty="0" sz="2800" spc="135">
                <a:latin typeface="Tahoma"/>
                <a:cs typeface="Tahoma"/>
              </a:rPr>
              <a:t>ně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volitel</a:t>
            </a:r>
            <a:r>
              <a:rPr dirty="0" sz="2800" spc="204">
                <a:latin typeface="Tahoma"/>
                <a:cs typeface="Tahoma"/>
              </a:rPr>
              <a:t>n</a:t>
            </a:r>
            <a:r>
              <a:rPr dirty="0" sz="2800" spc="135">
                <a:latin typeface="Tahoma"/>
                <a:cs typeface="Tahoma"/>
              </a:rPr>
              <a:t>ý</a:t>
            </a:r>
            <a:r>
              <a:rPr dirty="0" sz="2800" spc="-21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</a:t>
            </a:r>
            <a:r>
              <a:rPr dirty="0" sz="2800" spc="265">
                <a:latin typeface="Tahoma"/>
                <a:cs typeface="Tahoma"/>
              </a:rPr>
              <a:t>m</a:t>
            </a:r>
            <a:r>
              <a:rPr dirty="0" sz="2800" spc="155">
                <a:latin typeface="Tahoma"/>
                <a:cs typeface="Tahoma"/>
              </a:rPr>
              <a:t>ět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5">
                <a:latin typeface="Tahoma"/>
                <a:cs typeface="Tahoma"/>
              </a:rPr>
              <a:t>Výuka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blokově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po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sku</a:t>
            </a:r>
            <a:r>
              <a:rPr dirty="0" sz="2800" spc="155">
                <a:latin typeface="Tahoma"/>
                <a:cs typeface="Tahoma"/>
              </a:rPr>
              <a:t>p</a:t>
            </a:r>
            <a:r>
              <a:rPr dirty="0" sz="2800" spc="75">
                <a:latin typeface="Tahoma"/>
                <a:cs typeface="Tahoma"/>
              </a:rPr>
              <a:t>i</a:t>
            </a:r>
            <a:r>
              <a:rPr dirty="0" sz="2800" spc="170">
                <a:latin typeface="Tahoma"/>
                <a:cs typeface="Tahoma"/>
              </a:rPr>
              <a:t>n</a:t>
            </a:r>
            <a:r>
              <a:rPr dirty="0" sz="2800" spc="125">
                <a:latin typeface="Tahoma"/>
                <a:cs typeface="Tahoma"/>
              </a:rPr>
              <a:t>ách</a:t>
            </a:r>
            <a:r>
              <a:rPr dirty="0" sz="2800" spc="-210">
                <a:latin typeface="Tahoma"/>
                <a:cs typeface="Tahoma"/>
              </a:rPr>
              <a:t> </a:t>
            </a:r>
            <a:r>
              <a:rPr dirty="0" sz="2800" spc="165">
                <a:latin typeface="Tahoma"/>
                <a:cs typeface="Tahoma"/>
              </a:rPr>
              <a:t>nebo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45">
                <a:latin typeface="Tahoma"/>
                <a:cs typeface="Tahoma"/>
              </a:rPr>
              <a:t>esunu</a:t>
            </a:r>
            <a:r>
              <a:rPr dirty="0" sz="2800" spc="75">
                <a:latin typeface="Tahoma"/>
                <a:cs typeface="Tahoma"/>
              </a:rPr>
              <a:t>t</a:t>
            </a:r>
            <a:r>
              <a:rPr dirty="0" sz="2800" spc="140">
                <a:latin typeface="Tahoma"/>
                <a:cs typeface="Tahoma"/>
              </a:rPr>
              <a:t>í</a:t>
            </a:r>
            <a:r>
              <a:rPr dirty="0" sz="2800" spc="-204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ča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60">
                <a:latin typeface="Tahoma"/>
                <a:cs typeface="Tahoma"/>
              </a:rPr>
              <a:t>ové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dot</a:t>
            </a:r>
            <a:r>
              <a:rPr dirty="0" sz="2800" spc="180">
                <a:latin typeface="Tahoma"/>
                <a:cs typeface="Tahoma"/>
              </a:rPr>
              <a:t>a</a:t>
            </a:r>
            <a:r>
              <a:rPr dirty="0" sz="2800" spc="135">
                <a:latin typeface="Tahoma"/>
                <a:cs typeface="Tahoma"/>
              </a:rPr>
              <a:t>ce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do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3315"/>
              </a:lnSpc>
            </a:pPr>
            <a:r>
              <a:rPr dirty="0" sz="2800" spc="125">
                <a:latin typeface="Tahoma"/>
                <a:cs typeface="Tahoma"/>
              </a:rPr>
              <a:t>vlast</a:t>
            </a:r>
            <a:r>
              <a:rPr dirty="0" sz="2800" spc="160">
                <a:latin typeface="Tahoma"/>
                <a:cs typeface="Tahoma"/>
              </a:rPr>
              <a:t>n</a:t>
            </a:r>
            <a:r>
              <a:rPr dirty="0" sz="2800" spc="135">
                <a:latin typeface="Tahoma"/>
                <a:cs typeface="Tahoma"/>
              </a:rPr>
              <a:t>ích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praxí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95"/>
              </a:lnSpc>
            </a:pPr>
            <a:r>
              <a:rPr dirty="0" spc="150">
                <a:latin typeface="Tahoma"/>
                <a:cs typeface="Tahoma"/>
              </a:rPr>
              <a:t>Informační</a:t>
            </a:r>
            <a:r>
              <a:rPr dirty="0" spc="-345">
                <a:latin typeface="Tahoma"/>
                <a:cs typeface="Tahoma"/>
              </a:rPr>
              <a:t> </a:t>
            </a:r>
            <a:r>
              <a:rPr dirty="0" spc="170">
                <a:latin typeface="Tahoma"/>
                <a:cs typeface="Tahoma"/>
              </a:rPr>
              <a:t>t</a:t>
            </a:r>
            <a:r>
              <a:rPr dirty="0" spc="275">
                <a:latin typeface="Tahoma"/>
                <a:cs typeface="Tahoma"/>
              </a:rPr>
              <a:t>e</a:t>
            </a:r>
            <a:r>
              <a:rPr dirty="0" spc="220">
                <a:latin typeface="Tahoma"/>
                <a:cs typeface="Tahoma"/>
              </a:rPr>
              <a:t>chnologie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2675857"/>
            <a:ext cx="11147425" cy="196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50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dnešní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80">
                <a:latin typeface="Tahoma"/>
                <a:cs typeface="Tahoma"/>
              </a:rPr>
              <a:t>době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větši</a:t>
            </a:r>
            <a:r>
              <a:rPr dirty="0" sz="2800" spc="160">
                <a:latin typeface="Tahoma"/>
                <a:cs typeface="Tahoma"/>
              </a:rPr>
              <a:t>n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sy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70">
                <a:latin typeface="Tahoma"/>
                <a:cs typeface="Tahoma"/>
              </a:rPr>
              <a:t>tému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00">
                <a:latin typeface="Tahoma"/>
                <a:cs typeface="Tahoma"/>
              </a:rPr>
              <a:t>i</a:t>
            </a:r>
            <a:r>
              <a:rPr dirty="0" sz="2800" spc="229">
                <a:latin typeface="Tahoma"/>
                <a:cs typeface="Tahoma"/>
              </a:rPr>
              <a:t>p</a:t>
            </a:r>
            <a:r>
              <a:rPr dirty="0" sz="2800" spc="114">
                <a:latin typeface="Tahoma"/>
                <a:cs typeface="Tahoma"/>
              </a:rPr>
              <a:t>oj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20">
                <a:latin typeface="Tahoma"/>
                <a:cs typeface="Tahoma"/>
              </a:rPr>
              <a:t>na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do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-40">
                <a:latin typeface="Tahoma"/>
                <a:cs typeface="Tahoma"/>
              </a:rPr>
              <a:t>IS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n</a:t>
            </a:r>
            <a:r>
              <a:rPr dirty="0" sz="2800" spc="145">
                <a:latin typeface="Tahoma"/>
                <a:cs typeface="Tahoma"/>
              </a:rPr>
              <a:t>e</a:t>
            </a:r>
            <a:r>
              <a:rPr dirty="0" sz="2800" spc="240">
                <a:latin typeface="Tahoma"/>
                <a:cs typeface="Tahoma"/>
              </a:rPr>
              <a:t>m</a:t>
            </a:r>
            <a:r>
              <a:rPr dirty="0" sz="2800" spc="140">
                <a:latin typeface="Tahoma"/>
                <a:cs typeface="Tahoma"/>
              </a:rPr>
              <a:t>ocnice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vý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165">
                <a:latin typeface="Tahoma"/>
                <a:cs typeface="Tahoma"/>
              </a:rPr>
              <a:t>ky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80">
                <a:latin typeface="Tahoma"/>
                <a:cs typeface="Tahoma"/>
              </a:rPr>
              <a:t>o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-40">
                <a:latin typeface="Tahoma"/>
                <a:cs typeface="Tahoma"/>
              </a:rPr>
              <a:t>IS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54">
                <a:latin typeface="Tahoma"/>
                <a:cs typeface="Tahoma"/>
              </a:rPr>
              <a:t> </a:t>
            </a:r>
            <a:r>
              <a:rPr dirty="0" sz="2800" spc="105">
                <a:latin typeface="Tahoma"/>
                <a:cs typeface="Tahoma"/>
              </a:rPr>
              <a:t>jejich</a:t>
            </a:r>
            <a:r>
              <a:rPr dirty="0" sz="2800" spc="-24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55">
                <a:latin typeface="Tahoma"/>
                <a:cs typeface="Tahoma"/>
              </a:rPr>
              <a:t>opojení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s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204">
                <a:latin typeface="Tahoma"/>
                <a:cs typeface="Tahoma"/>
              </a:rPr>
              <a:t>p</a:t>
            </a:r>
            <a:r>
              <a:rPr dirty="0" sz="2800" spc="105">
                <a:latin typeface="Tahoma"/>
                <a:cs typeface="Tahoma"/>
              </a:rPr>
              <a:t>říst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25">
                <a:latin typeface="Tahoma"/>
                <a:cs typeface="Tahoma"/>
              </a:rPr>
              <a:t>oji</a:t>
            </a:r>
            <a:r>
              <a:rPr dirty="0" sz="2800" spc="-204">
                <a:latin typeface="Tahoma"/>
                <a:cs typeface="Tahoma"/>
              </a:rPr>
              <a:t> </a:t>
            </a:r>
            <a:r>
              <a:rPr dirty="0" sz="2800" spc="225">
                <a:latin typeface="Tahoma"/>
                <a:cs typeface="Tahoma"/>
              </a:rPr>
              <a:t>–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získání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základních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2800" spc="-175">
                <a:latin typeface="Tahoma"/>
                <a:cs typeface="Tahoma"/>
              </a:rPr>
              <a:t>IT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dov</a:t>
            </a:r>
            <a:r>
              <a:rPr dirty="0" sz="2800" spc="180">
                <a:latin typeface="Tahoma"/>
                <a:cs typeface="Tahoma"/>
              </a:rPr>
              <a:t>e</a:t>
            </a:r>
            <a:r>
              <a:rPr dirty="0" sz="2800" spc="160">
                <a:latin typeface="Tahoma"/>
                <a:cs typeface="Tahoma"/>
              </a:rPr>
              <a:t>dností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n</a:t>
            </a:r>
            <a:r>
              <a:rPr dirty="0" sz="2800" spc="60">
                <a:latin typeface="Tahoma"/>
                <a:cs typeface="Tahoma"/>
              </a:rPr>
              <a:t>apř.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úkor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výuky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tvorby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d</a:t>
            </a:r>
            <a:r>
              <a:rPr dirty="0" sz="2800" spc="165">
                <a:latin typeface="Tahoma"/>
                <a:cs typeface="Tahoma"/>
              </a:rPr>
              <a:t>a</a:t>
            </a:r>
            <a:r>
              <a:rPr dirty="0" sz="2800" spc="155">
                <a:latin typeface="Tahoma"/>
                <a:cs typeface="Tahoma"/>
              </a:rPr>
              <a:t>tabází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ts val="3315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45">
                <a:latin typeface="Tahoma"/>
                <a:cs typeface="Tahoma"/>
              </a:rPr>
              <a:t>Te</a:t>
            </a:r>
            <a:r>
              <a:rPr dirty="0" sz="2800" spc="40">
                <a:latin typeface="Tahoma"/>
                <a:cs typeface="Tahoma"/>
              </a:rPr>
              <a:t>c</a:t>
            </a:r>
            <a:r>
              <a:rPr dirty="0" sz="2800" spc="125">
                <a:latin typeface="Tahoma"/>
                <a:cs typeface="Tahoma"/>
              </a:rPr>
              <a:t>h</a:t>
            </a:r>
            <a:r>
              <a:rPr dirty="0" sz="2800" spc="110">
                <a:latin typeface="Tahoma"/>
                <a:cs typeface="Tahoma"/>
              </a:rPr>
              <a:t>n</a:t>
            </a:r>
            <a:r>
              <a:rPr dirty="0" sz="2800" spc="170">
                <a:latin typeface="Tahoma"/>
                <a:cs typeface="Tahoma"/>
              </a:rPr>
              <a:t>ik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245">
                <a:latin typeface="Tahoma"/>
                <a:cs typeface="Tahoma"/>
              </a:rPr>
              <a:t>x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i</a:t>
            </a:r>
            <a:r>
              <a:rPr dirty="0" sz="2800" spc="140">
                <a:latin typeface="Tahoma"/>
                <a:cs typeface="Tahoma"/>
              </a:rPr>
              <a:t>nformatik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310">
              <a:lnSpc>
                <a:spcPts val="4695"/>
              </a:lnSpc>
            </a:pPr>
            <a:r>
              <a:rPr dirty="0" spc="120">
                <a:latin typeface="Tahoma"/>
                <a:cs typeface="Tahoma"/>
              </a:rPr>
              <a:t>Chemie,</a:t>
            </a:r>
            <a:r>
              <a:rPr dirty="0" spc="-345">
                <a:latin typeface="Tahoma"/>
                <a:cs typeface="Tahoma"/>
              </a:rPr>
              <a:t> </a:t>
            </a:r>
            <a:r>
              <a:rPr dirty="0" spc="200">
                <a:latin typeface="Tahoma"/>
                <a:cs typeface="Tahoma"/>
              </a:rPr>
              <a:t>fyzikální</a:t>
            </a:r>
            <a:r>
              <a:rPr dirty="0" spc="-345">
                <a:latin typeface="Tahoma"/>
                <a:cs typeface="Tahoma"/>
              </a:rPr>
              <a:t> </a:t>
            </a:r>
            <a:r>
              <a:rPr dirty="0" spc="155">
                <a:latin typeface="Tahoma"/>
                <a:cs typeface="Tahoma"/>
              </a:rPr>
              <a:t>chemie,</a:t>
            </a:r>
            <a:r>
              <a:rPr dirty="0" spc="-345">
                <a:latin typeface="Tahoma"/>
                <a:cs typeface="Tahoma"/>
              </a:rPr>
              <a:t> </a:t>
            </a:r>
            <a:r>
              <a:rPr dirty="0" spc="350">
                <a:latin typeface="Tahoma"/>
                <a:cs typeface="Tahoma"/>
              </a:rPr>
              <a:t>b</a:t>
            </a:r>
            <a:r>
              <a:rPr dirty="0" spc="150">
                <a:latin typeface="Tahoma"/>
                <a:cs typeface="Tahoma"/>
              </a:rPr>
              <a:t>i</a:t>
            </a:r>
            <a:r>
              <a:rPr dirty="0" spc="229">
                <a:latin typeface="Tahoma"/>
                <a:cs typeface="Tahoma"/>
              </a:rPr>
              <a:t>ochemie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6828" y="2798411"/>
            <a:ext cx="11002010" cy="196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45">
                <a:latin typeface="Tahoma"/>
                <a:cs typeface="Tahoma"/>
              </a:rPr>
              <a:t>Velká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č</a:t>
            </a:r>
            <a:r>
              <a:rPr dirty="0" sz="2800" spc="135">
                <a:latin typeface="Tahoma"/>
                <a:cs typeface="Tahoma"/>
              </a:rPr>
              <a:t>a</a:t>
            </a:r>
            <a:r>
              <a:rPr dirty="0" sz="2800" spc="135">
                <a:latin typeface="Tahoma"/>
                <a:cs typeface="Tahoma"/>
              </a:rPr>
              <a:t>s</a:t>
            </a:r>
            <a:r>
              <a:rPr dirty="0" sz="2800" spc="170">
                <a:latin typeface="Tahoma"/>
                <a:cs typeface="Tahoma"/>
              </a:rPr>
              <a:t>o</a:t>
            </a:r>
            <a:r>
              <a:rPr dirty="0" sz="2800" spc="125">
                <a:latin typeface="Tahoma"/>
                <a:cs typeface="Tahoma"/>
              </a:rPr>
              <a:t>vá</a:t>
            </a:r>
            <a:r>
              <a:rPr dirty="0" sz="2800" spc="-265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dot</a:t>
            </a:r>
            <a:r>
              <a:rPr dirty="0" sz="2800" spc="180">
                <a:latin typeface="Tahoma"/>
                <a:cs typeface="Tahoma"/>
              </a:rPr>
              <a:t>a</a:t>
            </a:r>
            <a:r>
              <a:rPr dirty="0" sz="2800" spc="135">
                <a:latin typeface="Tahoma"/>
                <a:cs typeface="Tahoma"/>
              </a:rPr>
              <a:t>ce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ale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210">
                <a:latin typeface="Tahoma"/>
                <a:cs typeface="Tahoma"/>
              </a:rPr>
              <a:t>m</a:t>
            </a:r>
            <a:r>
              <a:rPr dirty="0" sz="2800" spc="135">
                <a:latin typeface="Tahoma"/>
                <a:cs typeface="Tahoma"/>
              </a:rPr>
              <a:t>a</a:t>
            </a:r>
            <a:r>
              <a:rPr dirty="0" sz="2800" spc="155">
                <a:latin typeface="Tahoma"/>
                <a:cs typeface="Tahoma"/>
              </a:rPr>
              <a:t>lé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u</a:t>
            </a:r>
            <a:r>
              <a:rPr dirty="0" sz="2800" spc="160">
                <a:latin typeface="Tahoma"/>
                <a:cs typeface="Tahoma"/>
              </a:rPr>
              <a:t>p</a:t>
            </a:r>
            <a:r>
              <a:rPr dirty="0" sz="2800" spc="140">
                <a:latin typeface="Tahoma"/>
                <a:cs typeface="Tahoma"/>
              </a:rPr>
              <a:t>latnění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30">
                <a:latin typeface="Tahoma"/>
                <a:cs typeface="Tahoma"/>
              </a:rPr>
              <a:t>of</a:t>
            </a:r>
            <a:r>
              <a:rPr dirty="0" sz="2800" spc="165">
                <a:latin typeface="Tahoma"/>
                <a:cs typeface="Tahoma"/>
              </a:rPr>
              <a:t>e</a:t>
            </a:r>
            <a:r>
              <a:rPr dirty="0" sz="2800" spc="120">
                <a:latin typeface="Tahoma"/>
                <a:cs typeface="Tahoma"/>
              </a:rPr>
              <a:t>si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BMT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80">
                <a:latin typeface="Tahoma"/>
                <a:cs typeface="Tahoma"/>
              </a:rPr>
              <a:t>Po</a:t>
            </a:r>
            <a:r>
              <a:rPr dirty="0" sz="2800" spc="190">
                <a:latin typeface="Tahoma"/>
                <a:cs typeface="Tahoma"/>
              </a:rPr>
              <a:t>d</a:t>
            </a:r>
            <a:r>
              <a:rPr dirty="0" sz="2800" spc="150">
                <a:latin typeface="Tahoma"/>
                <a:cs typeface="Tahoma"/>
              </a:rPr>
              <a:t>obná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ná</a:t>
            </a:r>
            <a:r>
              <a:rPr dirty="0" sz="2800" spc="140">
                <a:latin typeface="Tahoma"/>
                <a:cs typeface="Tahoma"/>
              </a:rPr>
              <a:t>p</a:t>
            </a:r>
            <a:r>
              <a:rPr dirty="0" sz="2800" spc="140">
                <a:latin typeface="Tahoma"/>
                <a:cs typeface="Tahoma"/>
              </a:rPr>
              <a:t>lň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laboratorních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cvičení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50">
                <a:latin typeface="Tahoma"/>
                <a:cs typeface="Tahoma"/>
              </a:rPr>
              <a:t>Studenti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nep</a:t>
            </a:r>
            <a:r>
              <a:rPr dirty="0" sz="2800" spc="85">
                <a:latin typeface="Tahoma"/>
                <a:cs typeface="Tahoma"/>
              </a:rPr>
              <a:t>r</a:t>
            </a:r>
            <a:r>
              <a:rPr dirty="0" sz="2800" spc="150">
                <a:latin typeface="Tahoma"/>
                <a:cs typeface="Tahoma"/>
              </a:rPr>
              <a:t>ojd</a:t>
            </a:r>
            <a:r>
              <a:rPr dirty="0" sz="2800" spc="185">
                <a:latin typeface="Tahoma"/>
                <a:cs typeface="Tahoma"/>
              </a:rPr>
              <a:t>o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kvů</a:t>
            </a:r>
            <a:r>
              <a:rPr dirty="0" sz="2800" spc="65">
                <a:latin typeface="Tahoma"/>
                <a:cs typeface="Tahoma"/>
              </a:rPr>
              <a:t>l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chybám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ve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výpočtech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nechemického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3315"/>
              </a:lnSpc>
            </a:pPr>
            <a:r>
              <a:rPr dirty="0" sz="2800" spc="114">
                <a:latin typeface="Tahoma"/>
                <a:cs typeface="Tahoma"/>
              </a:rPr>
              <a:t>cha</a:t>
            </a:r>
            <a:r>
              <a:rPr dirty="0" sz="2800" spc="70">
                <a:latin typeface="Tahoma"/>
                <a:cs typeface="Tahoma"/>
              </a:rPr>
              <a:t>r</a:t>
            </a:r>
            <a:r>
              <a:rPr dirty="0" sz="2800" spc="130">
                <a:latin typeface="Tahoma"/>
                <a:cs typeface="Tahoma"/>
              </a:rPr>
              <a:t>akteru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-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uz</a:t>
            </a:r>
            <a:r>
              <a:rPr dirty="0" sz="2800" spc="140">
                <a:latin typeface="Tahoma"/>
                <a:cs typeface="Tahoma"/>
              </a:rPr>
              <a:t>n</a:t>
            </a:r>
            <a:r>
              <a:rPr dirty="0" sz="2800" spc="130">
                <a:latin typeface="Tahoma"/>
                <a:cs typeface="Tahoma"/>
              </a:rPr>
              <a:t>ávat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post</a:t>
            </a:r>
            <a:r>
              <a:rPr dirty="0" sz="2800" spc="170">
                <a:latin typeface="Tahoma"/>
                <a:cs typeface="Tahoma"/>
              </a:rPr>
              <a:t>u</a:t>
            </a:r>
            <a:r>
              <a:rPr dirty="0" sz="2800" spc="175">
                <a:latin typeface="Tahoma"/>
                <a:cs typeface="Tahoma"/>
              </a:rPr>
              <a:t>py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vý</a:t>
            </a:r>
            <a:r>
              <a:rPr dirty="0" sz="2800" spc="155">
                <a:latin typeface="Tahoma"/>
                <a:cs typeface="Tahoma"/>
              </a:rPr>
              <a:t>p</a:t>
            </a:r>
            <a:r>
              <a:rPr dirty="0" sz="2800" spc="155">
                <a:latin typeface="Tahoma"/>
                <a:cs typeface="Tahoma"/>
              </a:rPr>
              <a:t>očtů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310">
              <a:lnSpc>
                <a:spcPts val="4595"/>
              </a:lnSpc>
            </a:pPr>
            <a:r>
              <a:rPr dirty="0" spc="204">
                <a:latin typeface="Tahoma"/>
                <a:cs typeface="Tahoma"/>
              </a:rPr>
              <a:t>Použív</a:t>
            </a:r>
            <a:r>
              <a:rPr dirty="0" spc="215">
                <a:latin typeface="Tahoma"/>
                <a:cs typeface="Tahoma"/>
              </a:rPr>
              <a:t>á</a:t>
            </a:r>
            <a:r>
              <a:rPr dirty="0" spc="185">
                <a:latin typeface="Tahoma"/>
                <a:cs typeface="Tahoma"/>
              </a:rPr>
              <a:t>ní</a:t>
            </a:r>
            <a:r>
              <a:rPr dirty="0" spc="-325">
                <a:latin typeface="Tahoma"/>
                <a:cs typeface="Tahoma"/>
              </a:rPr>
              <a:t> </a:t>
            </a:r>
            <a:r>
              <a:rPr dirty="0" spc="240">
                <a:latin typeface="Tahoma"/>
                <a:cs typeface="Tahoma"/>
              </a:rPr>
              <a:t>notebo</a:t>
            </a:r>
            <a:r>
              <a:rPr dirty="0" spc="265">
                <a:latin typeface="Tahoma"/>
                <a:cs typeface="Tahoma"/>
              </a:rPr>
              <a:t>o</a:t>
            </a:r>
            <a:r>
              <a:rPr dirty="0" spc="229">
                <a:latin typeface="Tahoma"/>
                <a:cs typeface="Tahoma"/>
              </a:rPr>
              <a:t>ků</a:t>
            </a:r>
            <a:r>
              <a:rPr dirty="0" spc="-325">
                <a:latin typeface="Tahoma"/>
                <a:cs typeface="Tahoma"/>
              </a:rPr>
              <a:t> </a:t>
            </a:r>
            <a:r>
              <a:rPr dirty="0" spc="200">
                <a:latin typeface="Tahoma"/>
                <a:cs typeface="Tahoma"/>
              </a:rPr>
              <a:t>členy</a:t>
            </a:r>
            <a:r>
              <a:rPr dirty="0" spc="-345">
                <a:latin typeface="Tahoma"/>
                <a:cs typeface="Tahoma"/>
              </a:rPr>
              <a:t> </a:t>
            </a:r>
            <a:r>
              <a:rPr dirty="0" spc="85">
                <a:latin typeface="Tahoma"/>
                <a:cs typeface="Tahoma"/>
              </a:rPr>
              <a:t>SZZ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pc="155"/>
              <a:t>Omez</a:t>
            </a:r>
            <a:r>
              <a:rPr dirty="0" spc="135"/>
              <a:t>e</a:t>
            </a:r>
            <a:r>
              <a:rPr dirty="0" spc="130"/>
              <a:t>ní</a:t>
            </a:r>
          </a:p>
          <a:p>
            <a:pPr>
              <a:lnSpc>
                <a:spcPct val="100000"/>
              </a:lnSpc>
              <a:spcBef>
                <a:spcPts val="53"/>
              </a:spcBef>
              <a:buFont typeface="Tahoma"/>
              <a:buChar char="-"/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4000" spc="235">
                <a:solidFill>
                  <a:srgbClr val="006FC0"/>
                </a:solidFill>
              </a:rPr>
              <a:t>Protokoly</a:t>
            </a:r>
            <a:r>
              <a:rPr dirty="0" sz="4000" spc="-325">
                <a:solidFill>
                  <a:srgbClr val="006FC0"/>
                </a:solidFill>
              </a:rPr>
              <a:t> </a:t>
            </a:r>
            <a:r>
              <a:rPr dirty="0" sz="4000" spc="195">
                <a:solidFill>
                  <a:srgbClr val="006FC0"/>
                </a:solidFill>
              </a:rPr>
              <a:t>v</a:t>
            </a:r>
            <a:r>
              <a:rPr dirty="0" sz="4000" spc="-345">
                <a:solidFill>
                  <a:srgbClr val="006FC0"/>
                </a:solidFill>
              </a:rPr>
              <a:t> </a:t>
            </a:r>
            <a:r>
              <a:rPr dirty="0" sz="4000" spc="204">
                <a:solidFill>
                  <a:srgbClr val="006FC0"/>
                </a:solidFill>
              </a:rPr>
              <a:t>průběhu</a:t>
            </a:r>
            <a:r>
              <a:rPr dirty="0" sz="4000" spc="-345">
                <a:solidFill>
                  <a:srgbClr val="006FC0"/>
                </a:solidFill>
              </a:rPr>
              <a:t> </a:t>
            </a:r>
            <a:r>
              <a:rPr dirty="0" sz="4000" spc="210">
                <a:solidFill>
                  <a:srgbClr val="006FC0"/>
                </a:solidFill>
              </a:rPr>
              <a:t>studia</a:t>
            </a:r>
            <a:endParaRPr sz="4000"/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50"/>
              <a:t>Neje</a:t>
            </a:r>
            <a:r>
              <a:rPr dirty="0" spc="175"/>
              <a:t>d</a:t>
            </a:r>
            <a:r>
              <a:rPr dirty="0" spc="145"/>
              <a:t>not</a:t>
            </a:r>
            <a:r>
              <a:rPr dirty="0" spc="160"/>
              <a:t>n</a:t>
            </a:r>
            <a:r>
              <a:rPr dirty="0" spc="165"/>
              <a:t>o</a:t>
            </a:r>
            <a:r>
              <a:rPr dirty="0" spc="140"/>
              <a:t>s</a:t>
            </a:r>
            <a:r>
              <a:rPr dirty="0" spc="165"/>
              <a:t>t</a:t>
            </a:r>
            <a:r>
              <a:rPr dirty="0" spc="-240"/>
              <a:t> </a:t>
            </a:r>
            <a:r>
              <a:rPr dirty="0" spc="200"/>
              <a:t>p</a:t>
            </a:r>
            <a:r>
              <a:rPr dirty="0" spc="150"/>
              <a:t>ož</a:t>
            </a:r>
            <a:r>
              <a:rPr dirty="0" spc="165"/>
              <a:t>a</a:t>
            </a:r>
            <a:r>
              <a:rPr dirty="0" spc="170"/>
              <a:t>d</a:t>
            </a:r>
            <a:r>
              <a:rPr dirty="0" spc="165"/>
              <a:t>a</a:t>
            </a:r>
            <a:r>
              <a:rPr dirty="0" spc="155"/>
              <a:t>vků</a:t>
            </a:r>
            <a:r>
              <a:rPr dirty="0" spc="-240"/>
              <a:t> </a:t>
            </a:r>
            <a:r>
              <a:rPr dirty="0" spc="135"/>
              <a:t>v</a:t>
            </a:r>
            <a:r>
              <a:rPr dirty="0" spc="-240"/>
              <a:t> </a:t>
            </a:r>
            <a:r>
              <a:rPr dirty="0" spc="70"/>
              <a:t>r</a:t>
            </a:r>
            <a:r>
              <a:rPr dirty="0" spc="90"/>
              <a:t>ů</a:t>
            </a:r>
            <a:r>
              <a:rPr dirty="0" spc="140"/>
              <a:t>zných</a:t>
            </a:r>
            <a:r>
              <a:rPr dirty="0" spc="-225"/>
              <a:t> </a:t>
            </a:r>
            <a:r>
              <a:rPr dirty="0" spc="170"/>
              <a:t>p</a:t>
            </a:r>
            <a:r>
              <a:rPr dirty="0" spc="95"/>
              <a:t>ř</a:t>
            </a:r>
            <a:r>
              <a:rPr dirty="0" spc="165"/>
              <a:t>ed</a:t>
            </a:r>
            <a:r>
              <a:rPr dirty="0" spc="265"/>
              <a:t>m</a:t>
            </a:r>
            <a:r>
              <a:rPr dirty="0" spc="145"/>
              <a:t>ětech</a:t>
            </a: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55"/>
              <a:t>Velký</a:t>
            </a:r>
            <a:r>
              <a:rPr dirty="0" spc="-240"/>
              <a:t> </a:t>
            </a:r>
            <a:r>
              <a:rPr dirty="0" spc="175"/>
              <a:t>počet</a:t>
            </a:r>
            <a:r>
              <a:rPr dirty="0" spc="-240"/>
              <a:t> </a:t>
            </a:r>
            <a:r>
              <a:rPr dirty="0" spc="225"/>
              <a:t>–</a:t>
            </a:r>
            <a:r>
              <a:rPr dirty="0" spc="-235"/>
              <a:t> </a:t>
            </a:r>
            <a:r>
              <a:rPr dirty="0" spc="125"/>
              <a:t>setrvač</a:t>
            </a:r>
            <a:r>
              <a:rPr dirty="0" spc="140"/>
              <a:t>n</a:t>
            </a:r>
            <a:r>
              <a:rPr dirty="0" spc="160"/>
              <a:t>ost</a:t>
            </a:r>
            <a:r>
              <a:rPr dirty="0" spc="-229"/>
              <a:t> </a:t>
            </a:r>
            <a:r>
              <a:rPr dirty="0" spc="120"/>
              <a:t>st</a:t>
            </a:r>
            <a:r>
              <a:rPr dirty="0" spc="160"/>
              <a:t>u</a:t>
            </a:r>
            <a:r>
              <a:rPr dirty="0" spc="155"/>
              <a:t>dentů</a:t>
            </a:r>
            <a:r>
              <a:rPr dirty="0" spc="-225"/>
              <a:t> </a:t>
            </a:r>
            <a:r>
              <a:rPr dirty="0" spc="70">
                <a:latin typeface="Tahoma"/>
                <a:cs typeface="Tahoma"/>
              </a:rPr>
              <a:t>-</a:t>
            </a:r>
            <a:r>
              <a:rPr dirty="0" spc="-229">
                <a:latin typeface="Tahoma"/>
                <a:cs typeface="Tahoma"/>
              </a:rPr>
              <a:t> </a:t>
            </a:r>
            <a:r>
              <a:rPr dirty="0" spc="140"/>
              <a:t>snížení</a:t>
            </a:r>
            <a:r>
              <a:rPr dirty="0" spc="-260"/>
              <a:t> </a:t>
            </a:r>
            <a:r>
              <a:rPr dirty="0" spc="170"/>
              <a:t>kval</a:t>
            </a:r>
            <a:r>
              <a:rPr dirty="0" spc="75"/>
              <a:t>i</a:t>
            </a:r>
            <a:r>
              <a:rPr dirty="0" spc="150"/>
              <a:t>ty</a:t>
            </a:r>
            <a:r>
              <a:rPr dirty="0" spc="-225"/>
              <a:t> </a:t>
            </a:r>
            <a:r>
              <a:rPr dirty="0" spc="170"/>
              <a:t>p</a:t>
            </a:r>
            <a:r>
              <a:rPr dirty="0" spc="95"/>
              <a:t>r</a:t>
            </a:r>
            <a:r>
              <a:rPr dirty="0" spc="165"/>
              <a:t>otokolů</a:t>
            </a:r>
          </a:p>
          <a:p>
            <a:pPr marL="469900" indent="-457200">
              <a:lnSpc>
                <a:spcPts val="3315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40"/>
              <a:t>Musí</a:t>
            </a:r>
            <a:r>
              <a:rPr dirty="0" spc="-240"/>
              <a:t> </a:t>
            </a:r>
            <a:r>
              <a:rPr dirty="0" spc="165"/>
              <a:t>být</a:t>
            </a:r>
            <a:r>
              <a:rPr dirty="0" spc="-225"/>
              <a:t> </a:t>
            </a:r>
            <a:r>
              <a:rPr dirty="0" spc="160"/>
              <a:t>z</a:t>
            </a:r>
            <a:r>
              <a:rPr dirty="0" spc="-250"/>
              <a:t> </a:t>
            </a:r>
            <a:r>
              <a:rPr dirty="0" spc="160"/>
              <a:t>kaž</a:t>
            </a:r>
            <a:r>
              <a:rPr dirty="0" spc="190"/>
              <a:t>d</a:t>
            </a:r>
            <a:r>
              <a:rPr dirty="0" spc="150"/>
              <a:t>ého</a:t>
            </a:r>
            <a:r>
              <a:rPr dirty="0" spc="-240"/>
              <a:t> </a:t>
            </a:r>
            <a:r>
              <a:rPr dirty="0" spc="105"/>
              <a:t>cvičení?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95"/>
              </a:lnSpc>
            </a:pPr>
            <a:r>
              <a:rPr dirty="0" spc="204"/>
              <a:t>Pozn</a:t>
            </a:r>
            <a:r>
              <a:rPr dirty="0" spc="195"/>
              <a:t>a</a:t>
            </a:r>
            <a:r>
              <a:rPr dirty="0" spc="229"/>
              <a:t>tky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3254717"/>
            <a:ext cx="10404475" cy="1539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Více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vy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120">
                <a:latin typeface="Tahoma"/>
                <a:cs typeface="Tahoma"/>
              </a:rPr>
              <a:t>čujících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jednoho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04">
                <a:latin typeface="Tahoma"/>
                <a:cs typeface="Tahoma"/>
              </a:rPr>
              <a:t>p</a:t>
            </a:r>
            <a:r>
              <a:rPr dirty="0" sz="2800" spc="160">
                <a:latin typeface="Tahoma"/>
                <a:cs typeface="Tahoma"/>
              </a:rPr>
              <a:t>ředmětu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spíše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n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škodu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Zápočty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za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00">
                <a:latin typeface="Tahoma"/>
                <a:cs typeface="Tahoma"/>
              </a:rPr>
              <a:t>p</a:t>
            </a:r>
            <a:r>
              <a:rPr dirty="0" sz="2800" spc="110">
                <a:latin typeface="Tahoma"/>
                <a:cs typeface="Tahoma"/>
              </a:rPr>
              <a:t>ráci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cel</a:t>
            </a:r>
            <a:r>
              <a:rPr dirty="0" sz="2800" spc="180">
                <a:latin typeface="Tahoma"/>
                <a:cs typeface="Tahoma"/>
              </a:rPr>
              <a:t>é</a:t>
            </a:r>
            <a:r>
              <a:rPr dirty="0" sz="2800" spc="254">
                <a:latin typeface="Tahoma"/>
                <a:cs typeface="Tahoma"/>
              </a:rPr>
              <a:t>m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se</a:t>
            </a:r>
            <a:r>
              <a:rPr dirty="0" sz="2800" spc="245">
                <a:latin typeface="Tahoma"/>
                <a:cs typeface="Tahoma"/>
              </a:rPr>
              <a:t>m</a:t>
            </a:r>
            <a:r>
              <a:rPr dirty="0" sz="2800" spc="120">
                <a:latin typeface="Tahoma"/>
                <a:cs typeface="Tahoma"/>
              </a:rPr>
              <a:t>estru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">
                <a:latin typeface="Tahoma"/>
                <a:cs typeface="Tahoma"/>
              </a:rPr>
              <a:t>(</a:t>
            </a:r>
            <a:r>
              <a:rPr dirty="0" sz="2800">
                <a:latin typeface="Tahoma"/>
                <a:cs typeface="Tahoma"/>
              </a:rPr>
              <a:t>p</a:t>
            </a:r>
            <a:r>
              <a:rPr dirty="0" sz="2800" spc="70">
                <a:latin typeface="Tahoma"/>
                <a:cs typeface="Tahoma"/>
              </a:rPr>
              <a:t>r</a:t>
            </a:r>
            <a:r>
              <a:rPr dirty="0" sz="2800" spc="90">
                <a:latin typeface="Tahoma"/>
                <a:cs typeface="Tahoma"/>
              </a:rPr>
              <a:t>ů</a:t>
            </a:r>
            <a:r>
              <a:rPr dirty="0" sz="2800" spc="160">
                <a:latin typeface="Tahoma"/>
                <a:cs typeface="Tahoma"/>
              </a:rPr>
              <a:t>běžné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sbírání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bodů)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ts val="3315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20">
                <a:latin typeface="Tahoma"/>
                <a:cs typeface="Tahoma"/>
              </a:rPr>
              <a:t>Cv</a:t>
            </a:r>
            <a:r>
              <a:rPr dirty="0" sz="2800" spc="35">
                <a:latin typeface="Tahoma"/>
                <a:cs typeface="Tahoma"/>
              </a:rPr>
              <a:t>i</a:t>
            </a:r>
            <a:r>
              <a:rPr dirty="0" sz="2800" spc="140">
                <a:latin typeface="Tahoma"/>
                <a:cs typeface="Tahoma"/>
              </a:rPr>
              <a:t>čit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80">
                <a:latin typeface="Tahoma"/>
                <a:cs typeface="Tahoma"/>
              </a:rPr>
              <a:t>odp</a:t>
            </a:r>
            <a:r>
              <a:rPr dirty="0" sz="2800" spc="110">
                <a:latin typeface="Tahoma"/>
                <a:cs typeface="Tahoma"/>
              </a:rPr>
              <a:t>ř</a:t>
            </a:r>
            <a:r>
              <a:rPr dirty="0" sz="2800" spc="145">
                <a:latin typeface="Tahoma"/>
                <a:cs typeface="Tahoma"/>
              </a:rPr>
              <a:t>ednášenou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látku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skopaida</dc:creator>
  <dc:title>FBMI – OBORY BUDOUCNOSTI</dc:title>
  <dcterms:created xsi:type="dcterms:W3CDTF">2017-01-30T08:07:00Z</dcterms:created>
  <dcterms:modified xsi:type="dcterms:W3CDTF">2017-01-30T08:07:00Z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2017-01-29T00:00:00Z</vt:filetime>
  </property>
  <property fmtid="{D5CDD505-2E9C-101B-9397-08002B2CF9AE}" pid="3" name="LastSaved">
    <vt:filetime>2017-01-30T00:00:00Z</vt:filetime>
  </property>
</Properties>
</file>