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58" r:id="rId6"/>
    <p:sldId id="263" r:id="rId7"/>
    <p:sldId id="264" r:id="rId8"/>
  </p:sldIdLst>
  <p:sldSz cx="12192000" cy="6858000"/>
  <p:notesSz cx="6858000" cy="9144000"/>
  <p:embeddedFontLst>
    <p:embeddedFont>
      <p:font typeface="Technika-Bold" panose="00000600000000000000" charset="-18"/>
      <p:regular r:id="rId9"/>
    </p:embeddedFont>
    <p:embeddedFont>
      <p:font typeface="Technika" panose="020B0604020202020204" charset="-18"/>
      <p:regular r:id="rId10"/>
      <p:bold r:id="rId11"/>
      <p:italic r:id="rId12"/>
      <p:boldItalic r:id="rId13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9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5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5" y="360000"/>
            <a:ext cx="2362577" cy="11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9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105716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62597" y="1800000"/>
            <a:ext cx="10365226" cy="1087934"/>
          </a:xfrm>
        </p:spPr>
        <p:txBody>
          <a:bodyPr anchor="t"/>
          <a:lstStyle>
            <a:lvl1pPr>
              <a:defRPr sz="2800" kern="2800" baseline="0">
                <a:latin typeface="Technika-Bold" panose="00000600000000000000" pitchFamily="50" charset="-18"/>
              </a:defRPr>
            </a:lvl1pPr>
          </a:lstStyle>
          <a:p>
            <a:r>
              <a:rPr lang="cs-CZ" dirty="0"/>
              <a:t>PODTITUL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462594" y="3059766"/>
            <a:ext cx="10365223" cy="3412286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48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67543" y="1800000"/>
            <a:ext cx="10262129" cy="4702629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199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2756854" y="368300"/>
            <a:ext cx="9184943" cy="122848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0000" y="360000"/>
            <a:ext cx="11473200" cy="6138000"/>
          </a:xfrm>
        </p:spPr>
        <p:txBody>
          <a:bodyPr>
            <a:normAutofit/>
          </a:bodyPr>
          <a:lstStyle>
            <a:lvl1pPr marL="0" indent="0" algn="ctr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3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5713" y="142106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5713" y="2746628"/>
            <a:ext cx="10515600" cy="3944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pic>
        <p:nvPicPr>
          <p:cNvPr id="1026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43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6" r:id="rId2"/>
    <p:sldLayoutId id="2147483674" r:id="rId3"/>
    <p:sldLayoutId id="2147483685" r:id="rId4"/>
    <p:sldLayoutId id="2147483684" r:id="rId5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echnika-Bold" panose="00000600000000000000" pitchFamily="50" charset="-18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32" userDrawn="1">
          <p15:clr>
            <a:srgbClr val="F26B43"/>
          </p15:clr>
        </p15:guide>
        <p15:guide id="2" pos="175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Pedagogická konference oboru Biomedicínský technik</a:t>
            </a:r>
            <a:endParaRPr lang="en-US" dirty="0"/>
          </a:p>
        </p:txBody>
      </p:sp>
      <p:sp>
        <p:nvSpPr>
          <p:cNvPr id="11" name="Podnadpis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FAKULTA BIOMEDICÍNSKÉHO INŽENÝRSTVÍ</a:t>
            </a:r>
          </a:p>
          <a:p>
            <a:r>
              <a:rPr lang="cs-CZ" dirty="0" smtClean="0"/>
              <a:t>Nám. Sítná 3105, 272 01 Kladno</a:t>
            </a:r>
          </a:p>
          <a:p>
            <a:r>
              <a:rPr lang="cs-CZ" dirty="0" smtClean="0"/>
              <a:t>31. </a:t>
            </a:r>
            <a:r>
              <a:rPr lang="cs-CZ" dirty="0"/>
              <a:t>0</a:t>
            </a:r>
            <a:r>
              <a:rPr lang="cs-CZ" dirty="0" smtClean="0"/>
              <a:t>1. 2017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554912" y="1804398"/>
            <a:ext cx="11402101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dirty="0" smtClean="0">
                <a:solidFill>
                  <a:srgbClr val="0070C0"/>
                </a:solidFill>
              </a:rPr>
              <a:t>Téma vyžádaného příspěvku</a:t>
            </a:r>
            <a:br>
              <a:rPr lang="cs-CZ" sz="5400" dirty="0" smtClean="0">
                <a:solidFill>
                  <a:srgbClr val="0070C0"/>
                </a:solidFill>
              </a:rPr>
            </a:br>
            <a:endParaRPr lang="cs-CZ" sz="2800" dirty="0" smtClean="0"/>
          </a:p>
          <a:p>
            <a:pPr algn="ctr"/>
            <a:endParaRPr lang="cs-CZ" sz="2800" dirty="0"/>
          </a:p>
          <a:p>
            <a:pPr algn="ctr"/>
            <a:r>
              <a:rPr lang="cs-CZ" sz="4400" u="sng" dirty="0" smtClean="0"/>
              <a:t>RNDr. Taťána </a:t>
            </a:r>
            <a:r>
              <a:rPr lang="cs-CZ" sz="4400" u="sng" dirty="0" err="1" smtClean="0"/>
              <a:t>Jarošíková</a:t>
            </a:r>
            <a:r>
              <a:rPr lang="cs-CZ" sz="4400" u="sng" dirty="0" smtClean="0"/>
              <a:t>, CSc.</a:t>
            </a:r>
          </a:p>
          <a:p>
            <a:pPr algn="ctr"/>
            <a:r>
              <a:rPr lang="cs-CZ" sz="3600" dirty="0" smtClean="0"/>
              <a:t>Zástupce garanta </a:t>
            </a:r>
            <a:r>
              <a:rPr lang="cs-CZ" sz="3600" dirty="0" err="1" smtClean="0"/>
              <a:t>NMgr</a:t>
            </a:r>
            <a:r>
              <a:rPr lang="cs-CZ" sz="3600" dirty="0" smtClean="0"/>
              <a:t> oboru </a:t>
            </a:r>
          </a:p>
          <a:p>
            <a:pPr algn="ctr"/>
            <a:r>
              <a:rPr lang="cs-CZ" sz="3600" dirty="0" smtClean="0"/>
              <a:t>Přístroje a metody pro biomedicínu</a:t>
            </a:r>
            <a:r>
              <a:rPr lang="cs-CZ" sz="3600" dirty="0" smtClean="0"/>
              <a:t> 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75986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4000" dirty="0" smtClean="0">
                <a:solidFill>
                  <a:srgbClr val="0070C0"/>
                </a:solidFill>
              </a:rPr>
              <a:t>Cíl/cíle sdělení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6497" y="2581835"/>
            <a:ext cx="113619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4000" i="1" dirty="0"/>
              <a:t>Zkušenosti a požadavky na absolventy BMT z pohledu </a:t>
            </a:r>
            <a:r>
              <a:rPr lang="cs-CZ" sz="4000" i="1" dirty="0" err="1"/>
              <a:t>NMgr</a:t>
            </a:r>
            <a:r>
              <a:rPr lang="cs-CZ" sz="4000" i="1" dirty="0"/>
              <a:t> oboru PMB</a:t>
            </a:r>
            <a:r>
              <a:rPr lang="cs-CZ" sz="4000" dirty="0"/>
              <a:t> </a:t>
            </a:r>
            <a:endParaRPr lang="cs-CZ" altLang="cs-CZ" sz="4000" dirty="0"/>
          </a:p>
        </p:txBody>
      </p:sp>
    </p:spTree>
    <p:extLst>
      <p:ext uri="{BB962C8B-B14F-4D97-AF65-F5344CB8AC3E}">
        <p14:creationId xmlns:p14="http://schemas.microsoft.com/office/powerpoint/2010/main" val="289215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Cíl studia oboru PMB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66163" y="2590800"/>
            <a:ext cx="1136192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800" dirty="0" smtClean="0"/>
              <a:t>připravit </a:t>
            </a:r>
            <a:r>
              <a:rPr lang="cs-CZ" sz="2800" dirty="0"/>
              <a:t>absolventa </a:t>
            </a:r>
            <a:r>
              <a:rPr lang="cs-CZ" sz="2800" dirty="0" smtClean="0"/>
              <a:t>na:</a:t>
            </a:r>
          </a:p>
          <a:p>
            <a:pPr lvl="1">
              <a:spcAft>
                <a:spcPts val="1200"/>
              </a:spcAft>
            </a:pPr>
            <a:r>
              <a:rPr lang="cs-CZ" sz="2800" dirty="0" smtClean="0"/>
              <a:t>samostatnou </a:t>
            </a:r>
            <a:r>
              <a:rPr lang="cs-CZ" sz="2800" dirty="0"/>
              <a:t>tvůrčí činnost oblasti rozvoje technických a technologických metod nově uplatňovaných v biologii a medicíně. </a:t>
            </a:r>
            <a:endParaRPr lang="cs-CZ" sz="2800" dirty="0"/>
          </a:p>
          <a:p>
            <a:pPr lvl="1">
              <a:spcAft>
                <a:spcPts val="1200"/>
              </a:spcAft>
            </a:pPr>
            <a:r>
              <a:rPr lang="cs-CZ" sz="2800" dirty="0"/>
              <a:t>p</a:t>
            </a:r>
            <a:r>
              <a:rPr lang="cs-CZ" sz="2800" dirty="0" smtClean="0"/>
              <a:t>ráci a výzkum  </a:t>
            </a:r>
            <a:r>
              <a:rPr lang="cs-CZ" sz="2800" dirty="0"/>
              <a:t>v interdisciplinárním týmu a </a:t>
            </a:r>
            <a:r>
              <a:rPr lang="cs-CZ" sz="2800" dirty="0" smtClean="0"/>
              <a:t>prostředí </a:t>
            </a:r>
          </a:p>
        </p:txBody>
      </p:sp>
    </p:spTree>
    <p:extLst>
      <p:ext uri="{BB962C8B-B14F-4D97-AF65-F5344CB8AC3E}">
        <p14:creationId xmlns:p14="http://schemas.microsoft.com/office/powerpoint/2010/main" val="422446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Organizace výuky - projektová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93058" y="2599764"/>
            <a:ext cx="11361925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800" dirty="0" smtClean="0"/>
              <a:t>každý </a:t>
            </a:r>
            <a:r>
              <a:rPr lang="cs-CZ" sz="2800" dirty="0"/>
              <a:t>student si na počátku dvouletého magisterského studia vybere téma svého hlavního </a:t>
            </a:r>
            <a:r>
              <a:rPr lang="cs-CZ" sz="2800" dirty="0" smtClean="0"/>
              <a:t>projektu  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800" dirty="0"/>
              <a:t>s</a:t>
            </a:r>
            <a:r>
              <a:rPr lang="cs-CZ" sz="2800" dirty="0" smtClean="0"/>
              <a:t>tudent </a:t>
            </a:r>
            <a:r>
              <a:rPr lang="cs-CZ" sz="2800" dirty="0"/>
              <a:t>je pak veden individuálně akademickým pracovníkem, který projekt </a:t>
            </a:r>
            <a:r>
              <a:rPr lang="cs-CZ" sz="2800" dirty="0" smtClean="0"/>
              <a:t>vypsal (ten doporučuje </a:t>
            </a:r>
            <a:r>
              <a:rPr lang="cs-CZ" sz="2800" dirty="0"/>
              <a:t>skladbu </a:t>
            </a:r>
            <a:r>
              <a:rPr lang="cs-CZ" sz="2800" dirty="0" smtClean="0"/>
              <a:t>PV </a:t>
            </a:r>
            <a:r>
              <a:rPr lang="cs-CZ" sz="2800" dirty="0"/>
              <a:t>a </a:t>
            </a:r>
            <a:r>
              <a:rPr lang="cs-CZ" sz="2800" dirty="0" smtClean="0"/>
              <a:t>V </a:t>
            </a:r>
            <a:r>
              <a:rPr lang="cs-CZ" sz="2800" dirty="0"/>
              <a:t>předmětů </a:t>
            </a:r>
            <a:r>
              <a:rPr lang="cs-CZ" sz="2800" dirty="0" smtClean="0"/>
              <a:t>dle </a:t>
            </a:r>
            <a:r>
              <a:rPr lang="cs-CZ" sz="2800" dirty="0"/>
              <a:t>zaměření projektu a </a:t>
            </a:r>
            <a:r>
              <a:rPr lang="cs-CZ" sz="2800" dirty="0" smtClean="0"/>
              <a:t>oblasti </a:t>
            </a:r>
            <a:r>
              <a:rPr lang="cs-CZ" sz="2800" dirty="0"/>
              <a:t>dosavadního vzdělání </a:t>
            </a:r>
            <a:r>
              <a:rPr lang="cs-CZ" sz="2800" dirty="0" smtClean="0"/>
              <a:t>studenta)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800" dirty="0" smtClean="0"/>
              <a:t>jednu </a:t>
            </a:r>
            <a:r>
              <a:rPr lang="cs-CZ" sz="2800" dirty="0"/>
              <a:t>třetinu studijních povinností představují povinné předměty, jednu třetinu </a:t>
            </a:r>
            <a:r>
              <a:rPr lang="cs-CZ" sz="2800" dirty="0" smtClean="0"/>
              <a:t>PV+V </a:t>
            </a:r>
            <a:r>
              <a:rPr lang="cs-CZ" sz="2800" dirty="0"/>
              <a:t>předměty a zbývající třetina je věnována samostatné práci studenta na </a:t>
            </a:r>
            <a:r>
              <a:rPr lang="cs-CZ" sz="2800" dirty="0" smtClean="0"/>
              <a:t>projektu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47567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Důležité teoretické znalosti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93058" y="2581835"/>
            <a:ext cx="11361925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n</a:t>
            </a:r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</a:rPr>
              <a:t>ezbytná je výborná znalost matematiky a fyziky – studenti ČVUT</a:t>
            </a:r>
          </a:p>
          <a:p>
            <a:pPr>
              <a:spcAft>
                <a:spcPts val="1200"/>
              </a:spcAft>
            </a:pPr>
            <a:r>
              <a:rPr lang="cs-CZ" sz="2800" u="sng" dirty="0" smtClean="0"/>
              <a:t>povinné </a:t>
            </a:r>
            <a:r>
              <a:rPr lang="cs-CZ" sz="2800" u="sng" dirty="0"/>
              <a:t>předměty </a:t>
            </a:r>
            <a:r>
              <a:rPr lang="cs-CZ" sz="2800" dirty="0" smtClean="0"/>
              <a:t>– 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600" dirty="0" smtClean="0"/>
              <a:t>prohlubují </a:t>
            </a:r>
            <a:r>
              <a:rPr lang="cs-CZ" sz="2600" dirty="0"/>
              <a:t>především teoretické znalosti ve stěžejních oborech </a:t>
            </a:r>
            <a:r>
              <a:rPr lang="cs-CZ" sz="2600" dirty="0" smtClean="0"/>
              <a:t>matematika, fyzika</a:t>
            </a:r>
            <a:r>
              <a:rPr lang="cs-CZ" sz="2600" dirty="0"/>
              <a:t>, </a:t>
            </a:r>
            <a:r>
              <a:rPr lang="cs-CZ" sz="2600" dirty="0" smtClean="0"/>
              <a:t>chemie, molekulární biologie a biochemie </a:t>
            </a:r>
            <a:r>
              <a:rPr lang="cs-CZ" sz="2600" dirty="0"/>
              <a:t>v rozsahu, který </a:t>
            </a:r>
            <a:r>
              <a:rPr lang="cs-CZ" sz="2600" dirty="0">
                <a:solidFill>
                  <a:schemeClr val="accent1">
                    <a:lumMod val="75000"/>
                  </a:schemeClr>
                </a:solidFill>
              </a:rPr>
              <a:t>bezprostředně navazuje na bakalářský obor </a:t>
            </a:r>
            <a:r>
              <a:rPr lang="cs-CZ" sz="2600" dirty="0" smtClean="0">
                <a:solidFill>
                  <a:schemeClr val="accent1">
                    <a:lumMod val="75000"/>
                  </a:schemeClr>
                </a:solidFill>
              </a:rPr>
              <a:t>BMT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600" dirty="0"/>
              <a:t>d</a:t>
            </a:r>
            <a:r>
              <a:rPr lang="cs-CZ" altLang="cs-CZ" sz="2600" dirty="0" smtClean="0"/>
              <a:t>alší jsou předměty zaměřené </a:t>
            </a:r>
            <a:r>
              <a:rPr lang="cs-CZ" sz="2600" dirty="0"/>
              <a:t>na získání kreativních dovedností pro samostatnou tvůrčí práci na inženýrských aplikacích v oblasti medicíny a </a:t>
            </a:r>
            <a:r>
              <a:rPr lang="cs-CZ" sz="2600" dirty="0" smtClean="0"/>
              <a:t>biologie </a:t>
            </a:r>
            <a:r>
              <a:rPr lang="cs-CZ" sz="2800" dirty="0" smtClean="0"/>
              <a:t>(</a:t>
            </a:r>
            <a:r>
              <a:rPr lang="cs-CZ" sz="2400" dirty="0" smtClean="0"/>
              <a:t>laserová technika, pevné látky pro b/m,  </a:t>
            </a:r>
            <a:r>
              <a:rPr lang="cs-CZ" sz="2400" dirty="0" err="1" smtClean="0"/>
              <a:t>biotransport</a:t>
            </a:r>
            <a:r>
              <a:rPr lang="cs-CZ" sz="2400" dirty="0" smtClean="0"/>
              <a:t>, optoelektronika, </a:t>
            </a:r>
            <a:r>
              <a:rPr lang="cs-CZ" sz="2400" dirty="0" err="1" smtClean="0"/>
              <a:t>pokrořilá</a:t>
            </a:r>
            <a:r>
              <a:rPr lang="cs-CZ" sz="2400" dirty="0" smtClean="0"/>
              <a:t> </a:t>
            </a:r>
            <a:r>
              <a:rPr lang="cs-CZ" sz="2400" dirty="0" err="1" smtClean="0"/>
              <a:t>biofotonika</a:t>
            </a:r>
            <a:r>
              <a:rPr lang="cs-CZ" sz="2400" dirty="0" smtClean="0"/>
              <a:t>)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312862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77750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Závěr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7881" y="2590799"/>
            <a:ext cx="1136192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Absolventi bakalářského oboru BMT, kteří mají zájem o tvůrčí práci, bývají i kvalitními studenty </a:t>
            </a:r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</a:rPr>
              <a:t>PMB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n</a:t>
            </a:r>
            <a:r>
              <a:rPr lang="cs-CZ" sz="2800" dirty="0" smtClean="0"/>
              <a:t>aše </a:t>
            </a:r>
            <a:r>
              <a:rPr lang="cs-CZ" sz="2800" dirty="0"/>
              <a:t>požadavky směrem k  BMT jsou prohloubení a upevnění základních znalostí definovaných obsahem tohoto oboru. </a:t>
            </a:r>
            <a:endParaRPr lang="cs-CZ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m</a:t>
            </a:r>
            <a:r>
              <a:rPr lang="cs-CZ" sz="2800" dirty="0" smtClean="0"/>
              <a:t>áme </a:t>
            </a:r>
            <a:r>
              <a:rPr lang="cs-CZ" sz="2800" dirty="0"/>
              <a:t>dobré zkušenosti i s výchovou studentů, kteří absolvovali bakalářský program na jiné fakultě </a:t>
            </a:r>
            <a:r>
              <a:rPr lang="cs-CZ" sz="2800" dirty="0" smtClean="0"/>
              <a:t>nebo </a:t>
            </a:r>
            <a:r>
              <a:rPr lang="cs-CZ" sz="2800" dirty="0"/>
              <a:t>jiné </a:t>
            </a:r>
            <a:r>
              <a:rPr lang="cs-CZ" sz="2800" dirty="0" smtClean="0"/>
              <a:t>VŠ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p</a:t>
            </a:r>
            <a:r>
              <a:rPr lang="cs-CZ" sz="2800" dirty="0" smtClean="0"/>
              <a:t>ro </a:t>
            </a:r>
            <a:r>
              <a:rPr lang="cs-CZ" sz="2800" dirty="0"/>
              <a:t>tyto studenty </a:t>
            </a:r>
            <a:r>
              <a:rPr lang="cs-CZ" sz="2800" dirty="0" smtClean="0"/>
              <a:t>možno zvážit absolvování </a:t>
            </a:r>
            <a:r>
              <a:rPr lang="cs-CZ" sz="2800" dirty="0"/>
              <a:t>některého našeho bakalářského kurzu z nabídky FBMI jako volitelného předmětu (např. biologie pro bakaláře z MFF, FJFI </a:t>
            </a:r>
            <a:r>
              <a:rPr lang="cs-CZ" sz="2800" dirty="0" smtClean="0"/>
              <a:t>nebo </a:t>
            </a:r>
            <a:r>
              <a:rPr lang="cs-CZ" sz="2800" dirty="0"/>
              <a:t>FEL a to včetně praktik</a:t>
            </a:r>
            <a:r>
              <a:rPr lang="cs-CZ" sz="2800" dirty="0" smtClean="0"/>
              <a:t>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71445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chnika">
      <a:majorFont>
        <a:latin typeface="Technika-Bold"/>
        <a:ea typeface=""/>
        <a:cs typeface=""/>
      </a:majorFont>
      <a:minorFont>
        <a:latin typeface="Technika"/>
        <a:ea typeface=""/>
        <a:cs typeface="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.potx" id="{B71AA5B8-C7FF-48E9-9DDE-A2C5C9558129}" vid="{D3855675-ED1A-4EE7-AB1F-F528BDA115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CZ</Template>
  <TotalTime>507</TotalTime>
  <Words>176</Words>
  <Application>Microsoft Office PowerPoint</Application>
  <PresentationFormat>Širokoúhlá obrazovka</PresentationFormat>
  <Paragraphs>29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Technika-Bold</vt:lpstr>
      <vt:lpstr>Technika</vt:lpstr>
      <vt:lpstr>Motiv Office</vt:lpstr>
      <vt:lpstr>Pedagogická konference oboru Biomedicínský technik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FBMI – OBORY BUDOUCNOSTI</dc:title>
  <dc:creator>skopaida</dc:creator>
  <cp:lastModifiedBy>uzivatel</cp:lastModifiedBy>
  <cp:revision>24</cp:revision>
  <dcterms:created xsi:type="dcterms:W3CDTF">2016-10-24T11:40:37Z</dcterms:created>
  <dcterms:modified xsi:type="dcterms:W3CDTF">2017-01-30T15:31:25Z</dcterms:modified>
</cp:coreProperties>
</file>