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5" r:id="rId6"/>
    <p:sldId id="258" r:id="rId7"/>
    <p:sldId id="266" r:id="rId8"/>
    <p:sldId id="263" r:id="rId9"/>
    <p:sldId id="264" r:id="rId10"/>
  </p:sldIdLst>
  <p:sldSz cx="12192000" cy="6858000"/>
  <p:notesSz cx="6858000" cy="9144000"/>
  <p:embeddedFontLst>
    <p:embeddedFont>
      <p:font typeface="Technika-Bold" panose="00000600000000000000" charset="-18"/>
      <p:regular r:id="rId11"/>
    </p:embeddedFont>
    <p:embeddedFont>
      <p:font typeface="Technika" panose="020B0604020202020204" charset="-18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021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5400" dirty="0" smtClean="0">
                <a:solidFill>
                  <a:srgbClr val="0070C0"/>
                </a:solidFill>
              </a:rPr>
              <a:t>Sjednocení </a:t>
            </a:r>
            <a:r>
              <a:rPr lang="cs-CZ" altLang="cs-CZ" sz="5400" dirty="0">
                <a:solidFill>
                  <a:srgbClr val="0070C0"/>
                </a:solidFill>
              </a:rPr>
              <a:t>požadavků a formální úpravy na protokoly </a:t>
            </a:r>
            <a:r>
              <a:rPr lang="cs-CZ" altLang="cs-CZ" sz="5400" dirty="0" smtClean="0">
                <a:solidFill>
                  <a:srgbClr val="0070C0"/>
                </a:solidFill>
              </a:rPr>
              <a:t>+ metodika </a:t>
            </a:r>
            <a:r>
              <a:rPr lang="cs-CZ" altLang="cs-CZ" sz="5400" dirty="0">
                <a:solidFill>
                  <a:srgbClr val="0070C0"/>
                </a:solidFill>
              </a:rPr>
              <a:t>a ukázka výpočtu nejistot </a:t>
            </a:r>
            <a:r>
              <a:rPr lang="cs-CZ" altLang="cs-CZ" sz="5400" dirty="0" smtClean="0">
                <a:solidFill>
                  <a:srgbClr val="0070C0"/>
                </a:solidFill>
              </a:rPr>
              <a:t>měření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dirty="0"/>
          </a:p>
          <a:p>
            <a:pPr algn="ctr"/>
            <a:r>
              <a:rPr lang="cs-CZ" sz="4400" u="sng" dirty="0" smtClean="0"/>
              <a:t>Vrba, J.</a:t>
            </a:r>
            <a:r>
              <a:rPr lang="cs-CZ" sz="4400" dirty="0" smtClean="0"/>
              <a:t> </a:t>
            </a:r>
            <a:endParaRPr lang="cs-CZ" sz="4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43934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-, </a:t>
            </a:r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Sjednotit požadavky na formální úpravu a strukturu protokolů vypracovávaných studenty FBMI ve všech předmětech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Vypracování </a:t>
            </a:r>
            <a:r>
              <a:rPr lang="cs-CZ" altLang="cs-CZ" sz="2800" dirty="0" smtClean="0"/>
              <a:t>pokynů </a:t>
            </a:r>
            <a:r>
              <a:rPr lang="cs-CZ" altLang="cs-CZ" sz="2800" dirty="0" smtClean="0"/>
              <a:t>pro přípravu protokolů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Vypracování ukázkových protokolů/šablon protokolů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Vypracování ukázkových výpočtů nejistot měření</a:t>
            </a:r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Pokyny pro přípravu protokolů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93058" y="2599764"/>
            <a:ext cx="113619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Základem pro vypracování pokynů pro přípravu protokolů byly </a:t>
            </a:r>
            <a:r>
              <a:rPr lang="cs-CZ" sz="2800" dirty="0"/>
              <a:t>vybrané kapitoly ČSN EN ISO/IEC </a:t>
            </a:r>
            <a:r>
              <a:rPr lang="cs-CZ" sz="2800" dirty="0" smtClean="0"/>
              <a:t>17025, jež </a:t>
            </a:r>
            <a:r>
              <a:rPr lang="cs-CZ" sz="2800" dirty="0"/>
              <a:t>regulují </a:t>
            </a:r>
            <a:r>
              <a:rPr lang="cs-CZ" sz="2800" dirty="0" smtClean="0"/>
              <a:t>obsah </a:t>
            </a:r>
            <a:r>
              <a:rPr lang="cs-CZ" sz="2800" dirty="0"/>
              <a:t>příbuzných dokumentů: </a:t>
            </a:r>
            <a:r>
              <a:rPr lang="cs-CZ" sz="2800" dirty="0" smtClean="0"/>
              <a:t>protokoly </a:t>
            </a:r>
            <a:r>
              <a:rPr lang="cs-CZ" sz="2800" dirty="0"/>
              <a:t>o </a:t>
            </a:r>
            <a:r>
              <a:rPr lang="cs-CZ" sz="2800" dirty="0" smtClean="0"/>
              <a:t>zkouškách </a:t>
            </a:r>
            <a:r>
              <a:rPr lang="cs-CZ" sz="2800" dirty="0"/>
              <a:t>a kalibrační certifikáty/listy vydané akreditovanými zkušebními a kalibračními </a:t>
            </a:r>
            <a:r>
              <a:rPr lang="cs-CZ" sz="2800" dirty="0" smtClean="0"/>
              <a:t>laboratořemi.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Pokyny pro přípravu protokolů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93058" y="2599764"/>
            <a:ext cx="113619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Vybrané </a:t>
            </a:r>
            <a:r>
              <a:rPr lang="cs-CZ" sz="2800" dirty="0"/>
              <a:t>kapitoly ČSN EN ISO/IEC </a:t>
            </a:r>
            <a:r>
              <a:rPr lang="cs-CZ" sz="2800" dirty="0" smtClean="0"/>
              <a:t>17025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Prostory </a:t>
            </a:r>
            <a:r>
              <a:rPr lang="cs-CZ" sz="2800" dirty="0"/>
              <a:t>a podmínky </a:t>
            </a:r>
            <a:r>
              <a:rPr lang="cs-CZ" sz="2800" dirty="0" smtClean="0"/>
              <a:t>prostředí,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Zařízení,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Uvádění výsledků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Protokoly </a:t>
            </a:r>
            <a:r>
              <a:rPr lang="cs-CZ" sz="2800" dirty="0"/>
              <a:t>o zkouškách a kalibrační </a:t>
            </a:r>
            <a:r>
              <a:rPr lang="cs-CZ" sz="2800" dirty="0" smtClean="0"/>
              <a:t>listy/certifikáty,  Protokoly </a:t>
            </a:r>
            <a:r>
              <a:rPr lang="cs-CZ" sz="2800" dirty="0"/>
              <a:t>o </a:t>
            </a:r>
            <a:r>
              <a:rPr lang="cs-CZ" sz="2800" dirty="0" smtClean="0"/>
              <a:t>zkouškách, Odborná </a:t>
            </a:r>
            <a:r>
              <a:rPr lang="cs-CZ" sz="2800" dirty="0"/>
              <a:t>stanoviska a </a:t>
            </a:r>
            <a:r>
              <a:rPr lang="cs-CZ" sz="2800" dirty="0" smtClean="0"/>
              <a:t>interpretace, Úprava </a:t>
            </a:r>
            <a:r>
              <a:rPr lang="cs-CZ" sz="2800" dirty="0"/>
              <a:t>protokolů a kalibračních </a:t>
            </a:r>
            <a:r>
              <a:rPr lang="cs-CZ" sz="2800" dirty="0" smtClean="0"/>
              <a:t>listů/certifikátů.</a:t>
            </a: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63109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4000" dirty="0" smtClean="0">
                <a:solidFill>
                  <a:srgbClr val="0070C0"/>
                </a:solidFill>
              </a:rPr>
              <a:t>Ukázkové protokoly/šablon protokolů</a:t>
            </a:r>
            <a:endParaRPr lang="cs-CZ" altLang="cs-CZ" sz="4000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ČSN </a:t>
            </a:r>
            <a:r>
              <a:rPr lang="cs-CZ" sz="2800" dirty="0"/>
              <a:t>EN ISO/IEC </a:t>
            </a:r>
            <a:r>
              <a:rPr lang="cs-CZ" sz="2800" dirty="0" smtClean="0"/>
              <a:t>17025 </a:t>
            </a:r>
            <a:r>
              <a:rPr lang="cs-CZ" sz="2800" dirty="0" err="1" smtClean="0"/>
              <a:t>uvadí</a:t>
            </a:r>
            <a:endParaRPr lang="cs-CZ" sz="2800" dirty="0" smtClean="0"/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„</a:t>
            </a:r>
            <a:r>
              <a:rPr lang="cs-CZ" sz="2800" i="1" dirty="0" smtClean="0"/>
              <a:t>Úprava </a:t>
            </a:r>
            <a:r>
              <a:rPr lang="cs-CZ" sz="2800" i="1" dirty="0"/>
              <a:t>protokolů o zkouškách nebo kalibračních listů/certifikátů musí být navržena tak, aby byla přizpůsobena každému typu prováděné zkoušky nebo kalibrace a aby byla minimalizována možnost nedorozumění nebo nesprávného použití</a:t>
            </a:r>
            <a:r>
              <a:rPr lang="cs-CZ" sz="2800" i="1" dirty="0" smtClean="0"/>
              <a:t>.</a:t>
            </a:r>
            <a:r>
              <a:rPr lang="cs-CZ" altLang="cs-CZ" sz="2800" dirty="0" smtClean="0"/>
              <a:t>“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Pokyny pro přípravu protokolů tak budou obsahovat obecnou  část i specifickou </a:t>
            </a:r>
            <a:r>
              <a:rPr lang="cs-CZ" altLang="cs-CZ" sz="2800" dirty="0" smtClean="0"/>
              <a:t>část pro </a:t>
            </a:r>
            <a:r>
              <a:rPr lang="cs-CZ" altLang="cs-CZ" sz="2800" dirty="0" smtClean="0"/>
              <a:t>elektrotechnické, chemické a fyzikální předměty.</a:t>
            </a:r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4000" dirty="0" smtClean="0">
                <a:solidFill>
                  <a:srgbClr val="0070C0"/>
                </a:solidFill>
              </a:rPr>
              <a:t>Ukázkové protokoly/šablon </a:t>
            </a:r>
            <a:r>
              <a:rPr lang="cs-CZ" altLang="cs-CZ" sz="4000" dirty="0">
                <a:solidFill>
                  <a:srgbClr val="0070C0"/>
                </a:solidFill>
              </a:rPr>
              <a:t>protokolů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Ukázkové protokoly a šablony připravíme specifické pro elektrotechnické, chemické a fyzikální předměty.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69853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4000" dirty="0" smtClean="0">
                <a:solidFill>
                  <a:srgbClr val="0070C0"/>
                </a:solidFill>
              </a:rPr>
              <a:t>Vypracování </a:t>
            </a:r>
            <a:r>
              <a:rPr lang="cs-CZ" altLang="cs-CZ" sz="4000" dirty="0">
                <a:solidFill>
                  <a:srgbClr val="0070C0"/>
                </a:solidFill>
              </a:rPr>
              <a:t>ukázkových výpočtů nejistot </a:t>
            </a:r>
            <a:r>
              <a:rPr lang="cs-CZ" altLang="cs-CZ" sz="4000" dirty="0" smtClean="0">
                <a:solidFill>
                  <a:srgbClr val="0070C0"/>
                </a:solidFill>
              </a:rPr>
              <a:t>měření</a:t>
            </a:r>
            <a:endParaRPr lang="cs-CZ" altLang="cs-CZ" sz="40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93058" y="3133377"/>
            <a:ext cx="1136192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Dokumentů, které ilustrují výpočet nejistot měření existuje celá řada. 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Např. jsou ukázkové výpočty nejistot měření pro analogové i digitální měřicí přístroje přehledně uvedeny ve skriptech </a:t>
            </a:r>
            <a:r>
              <a:rPr lang="cs-CZ" altLang="cs-CZ" sz="2800" dirty="0" err="1" smtClean="0"/>
              <a:t>Haasz</a:t>
            </a:r>
            <a:r>
              <a:rPr lang="cs-CZ" altLang="cs-CZ" sz="2800" dirty="0" smtClean="0"/>
              <a:t>, V., Sedláček, M., „Elektrická měření. Přístroje a metody,“ Praha: ČVUT, 1998, ISBN 80-01-01717-6.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Závěr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Pokyny pro vypracování protokolů jsou téměř dokončeny a budou zaslány k připomínkám garantům předmětů Elektrická měření, </a:t>
            </a:r>
            <a:r>
              <a:rPr lang="cs-CZ" sz="2800" dirty="0"/>
              <a:t>Elektronické součástky a senzory v lékařství, Silnoproudá elektrotechnika a chemických předmětech Chemie, Fyzikální chemie, </a:t>
            </a:r>
            <a:r>
              <a:rPr lang="cs-CZ" sz="2800" dirty="0" smtClean="0"/>
              <a:t>Biochemie, Fyzika I a Fyzika II.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Nyní pracuji na ukázkových výpočtech nejistot měření.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Ukázkové protokoly budou vypracovány v návaznosti na pokyny </a:t>
            </a:r>
            <a:r>
              <a:rPr lang="cs-CZ" sz="2800" smtClean="0"/>
              <a:t>pro vypracování protokolů. </a:t>
            </a:r>
            <a:endParaRPr 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1703</TotalTime>
  <Words>306</Words>
  <Application>Microsoft Office PowerPoint</Application>
  <PresentationFormat>Širokoúhlá obrazovka</PresentationFormat>
  <Paragraphs>34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Technika-Bold</vt:lpstr>
      <vt:lpstr>Arial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JV</cp:lastModifiedBy>
  <cp:revision>40</cp:revision>
  <dcterms:created xsi:type="dcterms:W3CDTF">2016-10-24T11:40:37Z</dcterms:created>
  <dcterms:modified xsi:type="dcterms:W3CDTF">2017-01-30T17:04:52Z</dcterms:modified>
</cp:coreProperties>
</file>