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5" r:id="rId8"/>
  </p:sldIdLst>
  <p:sldSz cx="12192000" cy="6858000"/>
  <p:notesSz cx="6858000" cy="9144000"/>
  <p:embeddedFontLst>
    <p:embeddedFont>
      <p:font typeface="Technika" panose="020B0604020202020204" charset="-18"/>
      <p:regular r:id="rId9"/>
      <p:bold r:id="rId10"/>
      <p:italic r:id="rId11"/>
      <p:boldItalic r:id="rId12"/>
    </p:embeddedFont>
    <p:embeddedFont>
      <p:font typeface="Technika-Bold" panose="00000600000000000000" charset="-18"/>
      <p:regular r:id="rId1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681" autoAdjust="0"/>
    <p:restoredTop sz="94627" autoAdjust="0"/>
  </p:normalViewPr>
  <p:slideViewPr>
    <p:cSldViewPr snapToGrid="0">
      <p:cViewPr>
        <p:scale>
          <a:sx n="123" d="100"/>
          <a:sy n="123" d="100"/>
        </p:scale>
        <p:origin x="-72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33082" y="1804398"/>
            <a:ext cx="1172393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17PBBA3A Angličtina IIIA (část 1,  22)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(17ABBA3A /B)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0+2 – </a:t>
            </a:r>
            <a:r>
              <a:rPr lang="cs-CZ" sz="4000" dirty="0" err="1" smtClean="0"/>
              <a:t>kl.z</a:t>
            </a:r>
            <a:r>
              <a:rPr lang="cs-CZ" sz="4000" dirty="0" smtClean="0"/>
              <a:t> - 2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2.r./ZS/LS– 3./4. sem</a:t>
            </a:r>
            <a:r>
              <a:rPr lang="cs-CZ" sz="4000" dirty="0"/>
              <a:t>. – předmět </a:t>
            </a:r>
            <a:r>
              <a:rPr lang="cs-CZ" sz="4000" dirty="0" smtClean="0"/>
              <a:t>P</a:t>
            </a:r>
            <a:endParaRPr lang="cs-CZ" sz="4000" dirty="0"/>
          </a:p>
          <a:p>
            <a:pPr algn="ctr"/>
            <a:endParaRPr lang="cs-CZ" sz="4000" dirty="0"/>
          </a:p>
          <a:p>
            <a:pPr algn="ctr"/>
            <a:r>
              <a:rPr lang="cs-CZ" sz="4000" u="sng" dirty="0" smtClean="0"/>
              <a:t>Motyčková, </a:t>
            </a:r>
            <a:r>
              <a:rPr lang="cs-CZ" sz="4000" u="sng" dirty="0"/>
              <a:t>E</a:t>
            </a:r>
            <a:r>
              <a:rPr lang="cs-CZ" sz="4000" u="sng" dirty="0" smtClean="0"/>
              <a:t>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</a:t>
            </a:r>
            <a:r>
              <a:rPr lang="cs-CZ" sz="4000" dirty="0" smtClean="0">
                <a:solidFill>
                  <a:srgbClr val="0070C0"/>
                </a:solidFill>
              </a:rPr>
              <a:t>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81738" y="2581834"/>
            <a:ext cx="1136192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Cílem </a:t>
            </a:r>
            <a:r>
              <a:rPr lang="cs-CZ" altLang="cs-CZ" sz="2800" dirty="0" smtClean="0"/>
              <a:t>předmětu (1</a:t>
            </a:r>
            <a:r>
              <a:rPr lang="cs-CZ" altLang="cs-CZ" sz="2800" dirty="0"/>
              <a:t>. semestr</a:t>
            </a:r>
            <a:r>
              <a:rPr lang="cs-CZ" altLang="cs-CZ" sz="2800" dirty="0" smtClean="0"/>
              <a:t>)</a:t>
            </a:r>
            <a:r>
              <a:rPr lang="cs-CZ" altLang="cs-CZ" sz="2800" dirty="0" smtClean="0"/>
              <a:t> 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2800" dirty="0" smtClean="0"/>
              <a:t>zvýšit </a:t>
            </a:r>
            <a:r>
              <a:rPr lang="cs-CZ" altLang="cs-CZ" sz="2800" dirty="0" smtClean="0"/>
              <a:t>jazykové kompetence studentů </a:t>
            </a:r>
            <a:r>
              <a:rPr lang="cs-CZ" altLang="cs-CZ" sz="2800" dirty="0" smtClean="0"/>
              <a:t>v oblasti:</a:t>
            </a:r>
          </a:p>
          <a:p>
            <a:pPr marL="1371600" lvl="2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 jazykových prostředků sémantických </a:t>
            </a:r>
          </a:p>
          <a:p>
            <a:pPr marL="1371600" lvl="2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syntaktických používaných v akademické angličtině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Cílem předmětu </a:t>
            </a:r>
            <a:r>
              <a:rPr lang="cs-CZ" altLang="cs-CZ" sz="2800" dirty="0" smtClean="0"/>
              <a:t>(2. </a:t>
            </a:r>
            <a:r>
              <a:rPr lang="cs-CZ" altLang="cs-CZ" sz="2800" dirty="0"/>
              <a:t>semestr</a:t>
            </a:r>
            <a:r>
              <a:rPr lang="cs-CZ" altLang="cs-CZ" sz="2800" dirty="0" smtClean="0"/>
              <a:t>)</a:t>
            </a:r>
            <a:endParaRPr lang="cs-CZ" altLang="cs-CZ" sz="2800" dirty="0"/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2800" dirty="0"/>
              <a:t>budování  a rozšiřování znalostí v oblasti odborné terminologie </a:t>
            </a:r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Minimální  požadovaná úroveň </a:t>
            </a:r>
            <a:endParaRPr lang="cs-CZ" altLang="cs-CZ" sz="2800" dirty="0" smtClean="0"/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2800" dirty="0" smtClean="0"/>
              <a:t>znalostí B1 </a:t>
            </a:r>
            <a:r>
              <a:rPr lang="cs-CZ" altLang="cs-CZ" sz="2800" dirty="0" smtClean="0"/>
              <a:t>dle společného Evropského referenčního </a:t>
            </a:r>
            <a:r>
              <a:rPr lang="cs-CZ" altLang="cs-CZ" sz="2800" dirty="0" smtClean="0"/>
              <a:t>rámce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Schopnost pracovat </a:t>
            </a:r>
            <a:r>
              <a:rPr lang="cs-CZ" altLang="cs-CZ" sz="2800" dirty="0" smtClean="0"/>
              <a:t>s akademickým </a:t>
            </a:r>
            <a:r>
              <a:rPr lang="cs-CZ" altLang="cs-CZ" sz="2800" dirty="0" smtClean="0"/>
              <a:t>textem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P</a:t>
            </a:r>
            <a:r>
              <a:rPr lang="cs-CZ" altLang="cs-CZ" sz="2800" dirty="0" smtClean="0"/>
              <a:t>ovědomí </a:t>
            </a:r>
            <a:r>
              <a:rPr lang="cs-CZ" altLang="cs-CZ" sz="2800" dirty="0" smtClean="0"/>
              <a:t>o různých stylistických hladinách </a:t>
            </a:r>
            <a:r>
              <a:rPr lang="cs-CZ" altLang="cs-CZ" sz="2800" dirty="0" smtClean="0"/>
              <a:t>angličtiny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Syntaktické a lexikální </a:t>
            </a:r>
            <a:r>
              <a:rPr lang="cs-CZ" altLang="cs-CZ" sz="2800" dirty="0" smtClean="0"/>
              <a:t>prostředky </a:t>
            </a:r>
            <a:r>
              <a:rPr lang="cs-CZ" altLang="cs-CZ" sz="2800" dirty="0" smtClean="0"/>
              <a:t>odborného jazyka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Z</a:t>
            </a:r>
            <a:r>
              <a:rPr lang="cs-CZ" altLang="cs-CZ" sz="2800" dirty="0" smtClean="0"/>
              <a:t>ákladní odborná </a:t>
            </a:r>
            <a:r>
              <a:rPr lang="cs-CZ" altLang="cs-CZ" sz="2800" dirty="0" smtClean="0"/>
              <a:t>slovní </a:t>
            </a:r>
            <a:r>
              <a:rPr lang="cs-CZ" altLang="cs-CZ" sz="2800" dirty="0" smtClean="0"/>
              <a:t>zásoba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Nárůst jazykové vybavenosti studentů za posledních 10 let – lepší výchozí situace pro následnou akademickou výuku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Souběžný  přetrvávající problém v nedostatečných znalostech některých studentů  a následná nemožnost rozvíjet  je v rámci akademické angličtiny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Doporučení ke zvážení: zavedení dvou úrovní</a:t>
            </a:r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Zvážit zavedení dvou úrovní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2000" dirty="0" smtClean="0"/>
              <a:t>rozlišení počtem kreditů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2000" dirty="0"/>
              <a:t>p</a:t>
            </a:r>
            <a:r>
              <a:rPr lang="cs-CZ" altLang="cs-CZ" sz="2000" dirty="0" smtClean="0"/>
              <a:t>řínos </a:t>
            </a:r>
          </a:p>
          <a:p>
            <a:pPr marL="1371600" lvl="2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hodiny odpovídající úrovni a znalostem studentů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Předplacení časopisu New </a:t>
            </a:r>
            <a:r>
              <a:rPr lang="cs-CZ" altLang="cs-CZ" sz="2000" dirty="0" err="1" smtClean="0"/>
              <a:t>Scientist</a:t>
            </a:r>
            <a:endParaRPr lang="cs-CZ" altLang="cs-CZ" sz="2000" dirty="0" smtClean="0"/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2000" dirty="0" smtClean="0"/>
              <a:t>výběr a zpracování článku studentem pro potřeby prezentace na hodinách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2000" dirty="0"/>
              <a:t>p</a:t>
            </a:r>
            <a:r>
              <a:rPr lang="cs-CZ" altLang="cs-CZ" sz="2000" dirty="0" smtClean="0"/>
              <a:t>řínos</a:t>
            </a:r>
          </a:p>
          <a:p>
            <a:pPr marL="1371600" lvl="2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použití </a:t>
            </a:r>
            <a:r>
              <a:rPr lang="cs-CZ" altLang="cs-CZ" sz="2000" dirty="0"/>
              <a:t>autentického odborného textu </a:t>
            </a:r>
          </a:p>
          <a:p>
            <a:pPr marL="1371600" lvl="2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000" dirty="0"/>
              <a:t>z</a:t>
            </a:r>
            <a:r>
              <a:rPr lang="cs-CZ" altLang="cs-CZ" sz="2000" dirty="0" smtClean="0"/>
              <a:t>vyšování povědomí o vědeckém a technologickém pokroku ve světě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456</TotalTime>
  <Words>212</Words>
  <Application>Microsoft Office PowerPoint</Application>
  <PresentationFormat>Vlastní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Wingdings</vt:lpstr>
      <vt:lpstr>Technika</vt:lpstr>
      <vt:lpstr>Technika-Bold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Honza</cp:lastModifiedBy>
  <cp:revision>42</cp:revision>
  <dcterms:created xsi:type="dcterms:W3CDTF">2016-10-24T11:40:37Z</dcterms:created>
  <dcterms:modified xsi:type="dcterms:W3CDTF">2017-01-25T19:15:00Z</dcterms:modified>
</cp:coreProperties>
</file>