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8.jpeg" ContentType="image/jpeg"/>
  <Override PartName="/ppt/media/image7.jpeg" ContentType="image/jpeg"/>
  <Override PartName="/ppt/media/image10.png" ContentType="image/png"/>
  <Override PartName="/ppt/media/image5.png" ContentType="image/png"/>
  <Override PartName="/ppt/media/image1.jpeg" ContentType="image/jpeg"/>
  <Override PartName="/ppt/media/image3.png" ContentType="image/png"/>
  <Override PartName="/ppt/media/image2.jpeg" ContentType="image/jpeg"/>
  <Override PartName="/ppt/media/image6.jpeg" ContentType="image/jpeg"/>
  <Override PartName="/ppt/media/image4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1464840" y="1800000"/>
            <a:ext cx="10315080" cy="670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64840" y="1800000"/>
            <a:ext cx="10315080" cy="670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" descr=""/>
          <p:cNvPicPr/>
          <p:nvPr/>
        </p:nvPicPr>
        <p:blipFill>
          <a:blip r:embed="rId2"/>
          <a:stretch/>
        </p:blipFill>
        <p:spPr>
          <a:xfrm>
            <a:off x="360000" y="360000"/>
            <a:ext cx="2360880" cy="1151640"/>
          </a:xfrm>
          <a:prstGeom prst="rect">
            <a:avLst/>
          </a:prstGeom>
          <a:ln>
            <a:noFill/>
          </a:ln>
        </p:spPr>
      </p:pic>
      <p:pic>
        <p:nvPicPr>
          <p:cNvPr id="1" name="Obrázek 3" descr=""/>
          <p:cNvPicPr/>
          <p:nvPr/>
        </p:nvPicPr>
        <p:blipFill>
          <a:blip r:embed="rId3"/>
          <a:srcRect l="0" t="15752" r="0" b="923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TITUL PREZENTACE</a:t>
            </a:r>
            <a:r>
              <a:rPr b="1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
</a:t>
            </a:r>
            <a:r>
              <a:rPr b="1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PODTITUL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pic>
        <p:nvPicPr>
          <p:cNvPr id="3" name="Obrázek 4" descr=""/>
          <p:cNvPicPr/>
          <p:nvPr/>
        </p:nvPicPr>
        <p:blipFill>
          <a:blip r:embed="rId4"/>
          <a:stretch/>
        </p:blipFill>
        <p:spPr>
          <a:xfrm>
            <a:off x="360000" y="360000"/>
            <a:ext cx="2362320" cy="1151640"/>
          </a:xfrm>
          <a:prstGeom prst="rect">
            <a:avLst/>
          </a:prstGeom>
          <a:ln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Klikněte pro úpravu formátu textu osnovy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Druhá úroveň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Třetí úroveň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Čtvrtá úroveň osnovy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Pátá úroveň osnovy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Šestá úroveň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Sedmá úroveň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360000" y="360000"/>
            <a:ext cx="2360880" cy="1151640"/>
          </a:xfrm>
          <a:prstGeom prst="rect">
            <a:avLst/>
          </a:prstGeom>
          <a:ln>
            <a:noFill/>
          </a:ln>
        </p:spPr>
      </p:pic>
      <p:pic>
        <p:nvPicPr>
          <p:cNvPr id="40" name="Obrázek 4" descr=""/>
          <p:cNvPicPr/>
          <p:nvPr/>
        </p:nvPicPr>
        <p:blipFill>
          <a:blip r:embed="rId3"/>
          <a:srcRect l="0" t="15752" r="0" b="9235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pic>
        <p:nvPicPr>
          <p:cNvPr id="41" name="Picture 2" descr=""/>
          <p:cNvPicPr/>
          <p:nvPr/>
        </p:nvPicPr>
        <p:blipFill>
          <a:blip r:embed="rId4"/>
          <a:stretch/>
        </p:blipFill>
        <p:spPr>
          <a:xfrm>
            <a:off x="360000" y="360000"/>
            <a:ext cx="2360880" cy="115164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464840" y="1800000"/>
            <a:ext cx="10315080" cy="1446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TITUL PREZENTACE</a:t>
            </a:r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
</a:t>
            </a:r>
            <a:r>
              <a:rPr b="1" lang="en-US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PODTITUL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Klikněte pro úpravu formátu textu osnovy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Druhá úroveň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Třetí úroveň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Čtvrtá úroveň osnovy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Pátá úroveň osnovy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Šestá úroveň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Sedmá úroveň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464840" y="1800000"/>
            <a:ext cx="10315080" cy="1446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en-US" sz="4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Pedagogická konference oboru Biomedicínský technik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echnika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464840" y="3441600"/>
            <a:ext cx="10315080" cy="17712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FAKULTA BIOMEDICÍNSKÉHO INŽENÝRSTVÍ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Nám. Sítná 3105, 272 01 Kladno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echnika-Bold"/>
              </a:rPr>
              <a:t>31. 01. 2017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54760" y="1804320"/>
            <a:ext cx="11401920" cy="417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17PBBAF1 Anatomie a fyziologie I.</a:t>
            </a: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
</a:t>
            </a: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(17ABBAF1)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2+1+1 - z,zk - 5 kr. – 1.r./ZS – 1. sem. – předmět P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4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Matlach, R.</a:t>
            </a:r>
            <a:r>
              <a:rPr b="0" lang="cs-CZ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, Efremová, Y. a kol.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54760" y="1804320"/>
            <a:ext cx="11401920" cy="417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17PBBAF2 Anatomie a fyziologie II.</a:t>
            </a: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
</a:t>
            </a: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(17ABBAF2)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2+1+1 - z,zk - 5 kr. – 1.r./LS – 2. sem. – předmět P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4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Matlach, R.</a:t>
            </a:r>
            <a:r>
              <a:rPr b="0" lang="cs-CZ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, Efremová, Y. a kol.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56400" y="1804320"/>
            <a:ext cx="114019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Cíl/cíle předmětu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96360" y="2581920"/>
            <a:ext cx="11361600" cy="194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Anatomie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 - získat přehled o struktuře a složení lidského těla.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cs-CZ" sz="2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Fyziologie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 - pochopení fungování živé hmoty na základě popisu živé buňky a výměnu chemických látek, energie a informací s prostředím.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56400" y="1804320"/>
            <a:ext cx="114019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Vstupní požadavky předmětu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66200" y="2590920"/>
            <a:ext cx="11361600" cy="225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Inteligence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Schopnost prostorového vnímání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Chuť se vzdělat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Ochota pochopit, že leccos neumím ze střední školy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56400" y="1804320"/>
            <a:ext cx="1140192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Výstupní znalosti, dovednosti, kompetence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93200" y="2599920"/>
            <a:ext cx="11361600" cy="405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Předmět slouží k pochopení vztahů mezi stavbou a funkcí lidského organismu.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Výuka sleduje moderní pedagogické trendy spočívající v přímé vazbě morfologie a funkce jednotlivých systémů.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Seminární výuka je úzce vázána na témata přednášek a propojena s praktickými cvičeními. Je zaměřena výrazně problémově a využívá aktivačních metodik ke zvýšení motivace studentů.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Samozřejmostí je využití moderních multimediálních programů (např. ADAM a další).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Po stránce teoretické i praktické bude hlavní důraz kladen na morfologii a funkci životně důležitých orgánů a systémů.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56400" y="1804320"/>
            <a:ext cx="1140192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Koncepce výuky, dosavadní zkušenosti, dobrá výuková praxe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66200" y="3127680"/>
            <a:ext cx="11361600" cy="353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Přednášky + cvičení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- přednášky ve formě stručné rekapitulace podstatného, špatně pochopitelného, nového anebo v učebnicích chybně zapsaného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- cvičení ve formě praktického prozkoušení probraného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- po poslední diskuzi s garantem oboru bude od dalšího roku snaha upřednostnit fyziologii před anatomií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37840" y="1777680"/>
            <a:ext cx="11401920" cy="13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Doporučení, „požadavky“ na ostatní předměty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576000" y="3240000"/>
            <a:ext cx="11361600" cy="338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Jedná se o základní obor, který si neklade žádné další požadavky (než bylo řečeno)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Ostatní předměty by měly navazovat, očekáváme spíše požadavky od dalších předmětů (již proběhla diskuze s garantem oboru a proběhne úprava obsahu)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Klást větší důraz na „zdravý rozum“ než na tupé memorování faktů (studentu jsou k tomu v rámci výuky vedeni)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37840" y="1777680"/>
            <a:ext cx="11401920" cy="13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Sdělení na závěr (poznatek k reakreditaci, …)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518400" y="3227040"/>
            <a:ext cx="11361600" cy="374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Anatomie i fyziologie je velmi široký a obecný obor, který nelze v rámci 2 semestrů odpřednášet jako celek tak, aby nevznikla „slepá místa“.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Očekávám toleranci a případnou zpětnou vazbu od kolegů namísto nedomyšlené kritiky, že „neučíme potřebné“, je třeba vzít v potaz, že současně (tedy ve stejný čas) probíhá i výuka studentů optometrie a je nutné to nějak skloubit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echnika"/>
              </a:rPr>
              <a:t>Pokud si student stěžuje bez předchozí diskuze s vyučujícím, je jeho stížnost automaticky vnímána jako neopodstatněná (vedeme studenty k tomu, aby uměli vyjádřit svůj názor, stát si za ním, vést o něm diskuzi – nejsou za to nijak perzekvováni a pro nás je to zpětná vazba)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408</TotalTime>
  <Application>LibreOffice/5.1.4.2$Linux_X86_64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2016-10-24T11:40:37Z</dcterms:created>
  <dc:creator>skopaida</dc:creator>
  <dc:description/>
  <dc:language>cs-CZ</dc:language>
  <cp:lastModifiedBy/>
  <dcterms:modified xsi:type="dcterms:W3CDTF">2017-01-30T17:47:46Z</dcterms:modified>
  <cp:revision>26</cp:revision>
  <dc:subject/>
  <dc:title>FBMI – OBORY BUDOUCNOSTI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