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0" autoAdjust="0"/>
    <p:restoredTop sz="94660"/>
  </p:normalViewPr>
  <p:slideViewPr>
    <p:cSldViewPr snapToGrid="0">
      <p:cViewPr>
        <p:scale>
          <a:sx n="98" d="100"/>
          <a:sy n="98" d="100"/>
        </p:scale>
        <p:origin x="2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30306" y="1804398"/>
            <a:ext cx="1152670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17PBBALP Algoritmizace a programování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(17ABBALP)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1.r./ZS – 1.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Smrčka, P.</a:t>
            </a:r>
            <a:r>
              <a:rPr lang="cs-CZ" sz="4000" dirty="0" smtClean="0"/>
              <a:t>, Hanáková, L., Veselý, T.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629640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6321" y="2456795"/>
            <a:ext cx="1167996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Osvojení </a:t>
            </a:r>
            <a:r>
              <a:rPr lang="cs-CZ" altLang="cs-CZ" sz="2800" dirty="0" err="1" smtClean="0"/>
              <a:t>praktických</a:t>
            </a:r>
            <a:r>
              <a:rPr lang="cs-CZ" altLang="cs-CZ" sz="2800" dirty="0" smtClean="0"/>
              <a:t> základů (pojmů, postupů a prostředků) algoritmizace se zaměřením na oblast biomedicínského </a:t>
            </a:r>
            <a:r>
              <a:rPr lang="cs-CZ" altLang="cs-CZ" sz="2800" dirty="0" err="1" smtClean="0"/>
              <a:t>inženýrství</a:t>
            </a:r>
            <a:r>
              <a:rPr lang="cs-CZ" altLang="cs-CZ" sz="2800" dirty="0" smtClean="0"/>
              <a:t>. 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Osvojení základních </a:t>
            </a:r>
            <a:r>
              <a:rPr lang="cs-CZ" altLang="cs-CZ" sz="2800" dirty="0" err="1" smtClean="0"/>
              <a:t>programátorských</a:t>
            </a:r>
            <a:r>
              <a:rPr lang="cs-CZ" altLang="cs-CZ" sz="2800" dirty="0" smtClean="0"/>
              <a:t> technik, </a:t>
            </a:r>
            <a:r>
              <a:rPr lang="cs-CZ" altLang="cs-CZ" sz="2800" dirty="0" err="1" smtClean="0"/>
              <a:t>nezbytných</a:t>
            </a:r>
            <a:r>
              <a:rPr lang="cs-CZ" altLang="cs-CZ" sz="2800" dirty="0" smtClean="0"/>
              <a:t> pro pochopení vnitřního fungování moderních </a:t>
            </a:r>
            <a:r>
              <a:rPr lang="cs-CZ" altLang="cs-CZ" sz="2800" dirty="0" err="1" smtClean="0"/>
              <a:t>softwarových</a:t>
            </a:r>
            <a:r>
              <a:rPr lang="cs-CZ" altLang="cs-CZ" sz="2800" dirty="0" smtClean="0"/>
              <a:t> systémů. Důraz kladen na praktickou a samostatnou aplikaci nejpoužívanějších algoritmů a datových struktur, bezprostředně využitelných v biomedicínském </a:t>
            </a:r>
            <a:r>
              <a:rPr lang="cs-CZ" altLang="cs-CZ" sz="2800" dirty="0" err="1" smtClean="0"/>
              <a:t>inženýrství</a:t>
            </a:r>
            <a:r>
              <a:rPr lang="cs-CZ" altLang="cs-CZ" sz="2800" dirty="0" smtClean="0"/>
              <a:t>. 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Během </a:t>
            </a:r>
            <a:r>
              <a:rPr lang="cs-CZ" altLang="cs-CZ" sz="2800" dirty="0" err="1" smtClean="0"/>
              <a:t>výuky</a:t>
            </a:r>
            <a:r>
              <a:rPr lang="cs-CZ" altLang="cs-CZ" sz="2800" dirty="0" smtClean="0"/>
              <a:t> se student naučí specifikovat algoritmickou úlohu, provést její </a:t>
            </a:r>
            <a:r>
              <a:rPr lang="cs-CZ" altLang="cs-CZ" sz="2800" dirty="0" err="1" smtClean="0"/>
              <a:t>analýzu</a:t>
            </a:r>
            <a:r>
              <a:rPr lang="cs-CZ" altLang="cs-CZ" sz="2800" dirty="0" smtClean="0"/>
              <a:t>, dekompozici, navrhnout, implementovat a odladit jednoduché řešení.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6504" y="174476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6680" y="2699335"/>
            <a:ext cx="113619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Znalost </a:t>
            </a:r>
            <a:r>
              <a:rPr lang="cs-CZ" altLang="cs-CZ" sz="2800" dirty="0"/>
              <a:t>SŠ matematiky a fyziky, schopnost logického myšlení</a:t>
            </a:r>
            <a:r>
              <a:rPr lang="cs-CZ" altLang="cs-CZ" sz="28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err="1" smtClean="0"/>
              <a:t>Prerekvizity</a:t>
            </a:r>
            <a:r>
              <a:rPr lang="cs-CZ" altLang="cs-CZ" sz="2800" dirty="0" smtClean="0"/>
              <a:t>:  nejsou stanoveny - jedná o předmět vyučovaný v 1. semestru 1. ročníku.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err="1" smtClean="0"/>
              <a:t>Korekvizity</a:t>
            </a:r>
            <a:r>
              <a:rPr lang="cs-CZ" altLang="cs-CZ" sz="2800" dirty="0"/>
              <a:t>:  </a:t>
            </a:r>
            <a:r>
              <a:rPr lang="cs-CZ" altLang="cs-CZ" sz="2800" dirty="0" smtClean="0"/>
              <a:t>nejsou stanoveny, optimálně 7PBBLAD </a:t>
            </a:r>
            <a:r>
              <a:rPr lang="cs-CZ" altLang="cs-CZ" sz="2800" dirty="0" err="1" smtClean="0"/>
              <a:t>Lineární</a:t>
            </a:r>
            <a:r>
              <a:rPr lang="cs-CZ" altLang="cs-CZ" sz="2800" dirty="0" smtClean="0"/>
              <a:t> algebra </a:t>
            </a:r>
            <a:r>
              <a:rPr lang="cs-CZ" altLang="cs-CZ" sz="2800" dirty="0"/>
              <a:t>a </a:t>
            </a:r>
            <a:r>
              <a:rPr lang="cs-CZ" altLang="cs-CZ" sz="2800" dirty="0" err="1" smtClean="0"/>
              <a:t>diferenciální</a:t>
            </a:r>
            <a:r>
              <a:rPr lang="cs-CZ" altLang="cs-CZ" sz="2800" dirty="0"/>
              <a:t> počet, </a:t>
            </a:r>
            <a:r>
              <a:rPr lang="cs-CZ" altLang="cs-CZ" sz="2800" dirty="0" smtClean="0"/>
              <a:t>17PBBITT Informační </a:t>
            </a:r>
            <a:r>
              <a:rPr lang="cs-CZ" altLang="cs-CZ" sz="2800" dirty="0"/>
              <a:t>technologie a </a:t>
            </a:r>
            <a:r>
              <a:rPr lang="cs-CZ" altLang="cs-CZ" sz="2800" dirty="0" err="1" smtClean="0"/>
              <a:t>telemedicína</a:t>
            </a:r>
            <a:r>
              <a:rPr lang="cs-CZ" altLang="cs-CZ" sz="2800" dirty="0" smtClean="0"/>
              <a:t>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17173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1475" y="2711068"/>
            <a:ext cx="1151573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/>
              <a:t>O</a:t>
            </a:r>
            <a:r>
              <a:rPr lang="cs-CZ" altLang="cs-CZ" sz="2800" dirty="0" smtClean="0"/>
              <a:t>svojení základních postupů algoritmizace: znalost rozkladu problému na dílčí </a:t>
            </a:r>
            <a:r>
              <a:rPr lang="cs-CZ" altLang="cs-CZ" sz="2800" dirty="0" err="1" smtClean="0"/>
              <a:t>podúlohy</a:t>
            </a:r>
            <a:r>
              <a:rPr lang="cs-CZ" altLang="cs-CZ" sz="2800" dirty="0" smtClean="0"/>
              <a:t> (metoda top-</a:t>
            </a:r>
            <a:r>
              <a:rPr lang="cs-CZ" altLang="cs-CZ" sz="2800" dirty="0" err="1" smtClean="0"/>
              <a:t>down</a:t>
            </a:r>
            <a:r>
              <a:rPr lang="cs-CZ" altLang="cs-CZ" sz="2800" dirty="0" smtClean="0"/>
              <a:t>),  dovednost použít základní datové a řídicí struktury. Přehledná znalost elementárních algoritmů. 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/>
              <a:t>O</a:t>
            </a:r>
            <a:r>
              <a:rPr lang="cs-CZ" altLang="cs-CZ" sz="2800" dirty="0" smtClean="0"/>
              <a:t>svojení praktických základů strukturovaného programování: schopnost samostatně řešit jednoduché algoritmické úlohy </a:t>
            </a:r>
            <a:r>
              <a:rPr lang="cs-CZ" altLang="cs-CZ" sz="2800" dirty="0"/>
              <a:t>ve </a:t>
            </a:r>
            <a:r>
              <a:rPr lang="cs-CZ" altLang="cs-CZ" sz="2800" dirty="0" smtClean="0"/>
              <a:t>všech fázích </a:t>
            </a:r>
            <a:r>
              <a:rPr lang="cs-CZ" altLang="cs-CZ" sz="2800" dirty="0"/>
              <a:t>(</a:t>
            </a:r>
            <a:r>
              <a:rPr lang="cs-CZ" altLang="cs-CZ" sz="2800" dirty="0" smtClean="0"/>
              <a:t>specifikace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analýza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sestavení </a:t>
            </a:r>
            <a:r>
              <a:rPr lang="cs-CZ" altLang="cs-CZ" sz="2800" dirty="0"/>
              <a:t>algoritmu, </a:t>
            </a:r>
            <a:r>
              <a:rPr lang="cs-CZ" altLang="cs-CZ" sz="2800" dirty="0" err="1" smtClean="0"/>
              <a:t>kódování</a:t>
            </a:r>
            <a:r>
              <a:rPr lang="cs-CZ" altLang="cs-CZ" sz="2800" dirty="0" smtClean="0"/>
              <a:t>, ladění).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Schopnost </a:t>
            </a:r>
            <a:r>
              <a:rPr lang="cs-CZ" altLang="cs-CZ" sz="2800" dirty="0"/>
              <a:t>zformulovat </a:t>
            </a:r>
            <a:r>
              <a:rPr lang="cs-CZ" altLang="cs-CZ" sz="2800" dirty="0" smtClean="0"/>
              <a:t>složitější úlohu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aktivně </a:t>
            </a:r>
            <a:r>
              <a:rPr lang="cs-CZ" altLang="cs-CZ" sz="2800" dirty="0"/>
              <a:t>se </a:t>
            </a:r>
            <a:r>
              <a:rPr lang="cs-CZ" altLang="cs-CZ" sz="2800" dirty="0" smtClean="0"/>
              <a:t>podílet </a:t>
            </a:r>
            <a:r>
              <a:rPr lang="cs-CZ" altLang="cs-CZ" sz="2800" dirty="0"/>
              <a:t>na </a:t>
            </a:r>
            <a:r>
              <a:rPr lang="cs-CZ" altLang="cs-CZ" sz="2800" dirty="0" smtClean="0"/>
              <a:t>vývoji řešení </a:t>
            </a:r>
            <a:r>
              <a:rPr lang="cs-CZ" altLang="cs-CZ" sz="2800" dirty="0"/>
              <a:t>(</a:t>
            </a:r>
            <a:r>
              <a:rPr lang="cs-CZ" altLang="cs-CZ" sz="2800" dirty="0" smtClean="0"/>
              <a:t>alespoň při specifikaci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analýze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testování).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86540" y="318971"/>
            <a:ext cx="8592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9728" y="2000219"/>
            <a:ext cx="1136192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Obsah předmětu je rozdělen do 3 bloků</a:t>
            </a:r>
            <a:r>
              <a:rPr lang="cs-CZ" altLang="cs-CZ" sz="1600" dirty="0" smtClean="0"/>
              <a:t>: 1. blok základy </a:t>
            </a:r>
            <a:r>
              <a:rPr lang="mr-IN" altLang="cs-CZ" sz="1600" dirty="0" smtClean="0"/>
              <a:t>–</a:t>
            </a:r>
            <a:r>
              <a:rPr lang="cs-CZ" altLang="cs-CZ" sz="1600" dirty="0" smtClean="0"/>
              <a:t> např. elementární datové typy, operátory a operandy, cykly, větvení, vstupy a výstupy, 2. blok </a:t>
            </a:r>
            <a:r>
              <a:rPr lang="mr-IN" altLang="cs-CZ" sz="1600" dirty="0" smtClean="0"/>
              <a:t>–</a:t>
            </a:r>
            <a:r>
              <a:rPr lang="cs-CZ" altLang="cs-CZ" sz="1600" dirty="0" smtClean="0"/>
              <a:t> např. strukturované datové typy, práce se soubory, dynamická alokace paměti, modularita kódu (zejm. </a:t>
            </a:r>
            <a:r>
              <a:rPr lang="cs-CZ" altLang="cs-CZ" sz="1600" dirty="0" err="1" smtClean="0"/>
              <a:t>fce</a:t>
            </a:r>
            <a:r>
              <a:rPr lang="cs-CZ" altLang="cs-CZ" sz="1600" dirty="0" smtClean="0"/>
              <a:t>), 3. blok </a:t>
            </a:r>
            <a:r>
              <a:rPr lang="mr-IN" altLang="cs-CZ" sz="1600" dirty="0" smtClean="0"/>
              <a:t>–</a:t>
            </a:r>
            <a:r>
              <a:rPr lang="cs-CZ" altLang="cs-CZ" sz="1600" dirty="0" smtClean="0"/>
              <a:t> např. základy 2d grafiky, posuzování kvality algoritmů, algoritmy řazení a vyhledávání apod</a:t>
            </a:r>
            <a:r>
              <a:rPr lang="cs-CZ" altLang="cs-CZ" sz="16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/>
              <a:t>Důraz kladen na průběžnou </a:t>
            </a:r>
            <a:r>
              <a:rPr lang="cs-CZ" altLang="cs-CZ" sz="2800" dirty="0" smtClean="0"/>
              <a:t>práci </a:t>
            </a:r>
            <a:r>
              <a:rPr lang="cs-CZ" altLang="cs-CZ" sz="2800" dirty="0"/>
              <a:t>studentů na cvičeních </a:t>
            </a:r>
            <a:r>
              <a:rPr lang="mr-IN" altLang="cs-CZ" sz="1600" dirty="0"/>
              <a:t>–</a:t>
            </a:r>
            <a:r>
              <a:rPr lang="cs-CZ" altLang="cs-CZ" sz="1600" dirty="0"/>
              <a:t> celkem </a:t>
            </a:r>
            <a:r>
              <a:rPr lang="cs-CZ" altLang="cs-CZ" sz="1600" b="1" dirty="0"/>
              <a:t>60% bodů </a:t>
            </a:r>
            <a:r>
              <a:rPr lang="cs-CZ" altLang="cs-CZ" sz="1600" dirty="0"/>
              <a:t>za předmět </a:t>
            </a:r>
            <a:r>
              <a:rPr lang="mr-IN" altLang="cs-CZ" sz="1600" dirty="0"/>
              <a:t>–</a:t>
            </a:r>
            <a:r>
              <a:rPr lang="cs-CZ" altLang="cs-CZ" sz="1600" dirty="0"/>
              <a:t> jednodušší úlohy s řešené s pomocí či v interakci s </a:t>
            </a:r>
            <a:r>
              <a:rPr lang="cs-CZ" altLang="cs-CZ" sz="1600" dirty="0" smtClean="0"/>
              <a:t>vyučujícím.</a:t>
            </a:r>
            <a:endParaRPr lang="cs-CZ" altLang="cs-CZ" sz="1600" dirty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Každý </a:t>
            </a:r>
            <a:r>
              <a:rPr lang="cs-CZ" altLang="cs-CZ" sz="2800" dirty="0" smtClean="0"/>
              <a:t>blok zakončen </a:t>
            </a:r>
            <a:r>
              <a:rPr lang="cs-CZ" altLang="cs-CZ" sz="2800" dirty="0" err="1" smtClean="0"/>
              <a:t>tkzv</a:t>
            </a:r>
            <a:r>
              <a:rPr lang="cs-CZ" altLang="cs-CZ" sz="2800" dirty="0" smtClean="0"/>
              <a:t>. “Kontrolním bodem“  </a:t>
            </a:r>
            <a:r>
              <a:rPr lang="cs-CZ" altLang="cs-CZ" sz="1600" dirty="0" smtClean="0"/>
              <a:t>- samostatné řešení rozsáhlejší úlohy </a:t>
            </a:r>
            <a:r>
              <a:rPr lang="cs-CZ" altLang="cs-CZ" sz="1600" dirty="0" smtClean="0"/>
              <a:t>- </a:t>
            </a:r>
            <a:r>
              <a:rPr lang="cs-CZ" altLang="cs-CZ" sz="1600" u="sng" dirty="0"/>
              <a:t>zadání úloh vycházejí výhradně ze zjednodušených praktických </a:t>
            </a:r>
            <a:r>
              <a:rPr lang="cs-CZ" altLang="cs-CZ" sz="1600" u="sng" dirty="0" smtClean="0"/>
              <a:t>problémů</a:t>
            </a:r>
            <a:r>
              <a:rPr lang="cs-CZ" altLang="cs-CZ" sz="1600" dirty="0" smtClean="0"/>
              <a:t> </a:t>
            </a:r>
            <a:r>
              <a:rPr lang="cs-CZ" altLang="cs-CZ" sz="1600" dirty="0" smtClean="0"/>
              <a:t>- celkem </a:t>
            </a:r>
            <a:r>
              <a:rPr lang="cs-CZ" altLang="cs-CZ" sz="1600" b="1" dirty="0" smtClean="0"/>
              <a:t>40 % bodů </a:t>
            </a:r>
            <a:r>
              <a:rPr lang="cs-CZ" altLang="cs-CZ" sz="1600" dirty="0" smtClean="0"/>
              <a:t>za </a:t>
            </a:r>
            <a:r>
              <a:rPr lang="cs-CZ" altLang="cs-CZ" sz="1600" dirty="0" smtClean="0"/>
              <a:t>předmět.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Všechny </a:t>
            </a:r>
            <a:r>
              <a:rPr lang="cs-CZ" altLang="cs-CZ" sz="2800" dirty="0" smtClean="0"/>
              <a:t>výukové materiály (české i anglické sylaby přednášek, příklady cvičebních úloh vč. ukázek řešení atd.)  umístěny na e-</a:t>
            </a:r>
            <a:r>
              <a:rPr lang="cs-CZ" altLang="cs-CZ" sz="2800" dirty="0" err="1" smtClean="0"/>
              <a:t>learningovém</a:t>
            </a:r>
            <a:r>
              <a:rPr lang="cs-CZ" altLang="cs-CZ" sz="2800" dirty="0" smtClean="0"/>
              <a:t> serveru </a:t>
            </a:r>
            <a:r>
              <a:rPr lang="cs-CZ" altLang="cs-CZ" sz="2800" dirty="0" err="1" smtClean="0"/>
              <a:t>Moodle</a:t>
            </a:r>
            <a:r>
              <a:rPr lang="cs-CZ" altLang="cs-CZ" sz="2400" dirty="0" smtClean="0"/>
              <a:t> </a:t>
            </a:r>
            <a:r>
              <a:rPr lang="cs-CZ" altLang="cs-CZ" sz="1600" dirty="0" smtClean="0"/>
              <a:t>„Školička“ (</a:t>
            </a:r>
            <a:r>
              <a:rPr lang="cs-CZ" altLang="cs-CZ" sz="1600" dirty="0" err="1" smtClean="0"/>
              <a:t>skolicka.fbmi.cvut.cz</a:t>
            </a:r>
            <a:r>
              <a:rPr lang="cs-CZ" altLang="cs-CZ" sz="1600" dirty="0" smtClean="0"/>
              <a:t>) </a:t>
            </a:r>
            <a:r>
              <a:rPr lang="mr-IN" altLang="cs-CZ" sz="1600" dirty="0" smtClean="0"/>
              <a:t>–</a:t>
            </a:r>
            <a:r>
              <a:rPr lang="cs-CZ" altLang="cs-CZ" sz="1600" dirty="0" smtClean="0"/>
              <a:t> provoz se z hlediska odezvy od vyučujících i studentů osvědčil.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57968" y="3031434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Nejsou, vzhledem k tomu, že je předmět vyučován v 1. semestru.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Znalosti z předmětu s přímou návazností s výhodou využíváme např. v těchto předmětech: Zpracování </a:t>
            </a:r>
            <a:r>
              <a:rPr lang="cs-CZ" altLang="cs-CZ" sz="2800" dirty="0" err="1" smtClean="0"/>
              <a:t>biosignálů</a:t>
            </a:r>
            <a:r>
              <a:rPr lang="cs-CZ" altLang="cs-CZ" sz="2800" dirty="0" smtClean="0"/>
              <a:t> v jazyce C, Mikroprocesorová technika v biomedicíně, Programování aplikací pro mobilní platformu Android.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97703" y="149258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8853" y="2134210"/>
            <a:ext cx="113619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Studenti občas poptávají návazné předměty, kde by mohli znalosti získané v předmětu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„</a:t>
            </a:r>
            <a:r>
              <a:rPr lang="cs-CZ" sz="2800" dirty="0" smtClean="0">
                <a:solidFill>
                  <a:srgbClr val="0070C0"/>
                </a:solidFill>
              </a:rPr>
              <a:t>17PBBALP </a:t>
            </a:r>
            <a:r>
              <a:rPr lang="cs-CZ" sz="2800" dirty="0">
                <a:solidFill>
                  <a:srgbClr val="0070C0"/>
                </a:solidFill>
              </a:rPr>
              <a:t>Algoritmizace a </a:t>
            </a:r>
            <a:r>
              <a:rPr lang="cs-CZ" sz="2800" dirty="0" smtClean="0">
                <a:solidFill>
                  <a:srgbClr val="0070C0"/>
                </a:solidFill>
              </a:rPr>
              <a:t>programování“</a:t>
            </a:r>
            <a:r>
              <a:rPr lang="cs-CZ" altLang="cs-CZ" sz="2800" dirty="0" smtClean="0"/>
              <a:t> dále rozvíjet. 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Možná by stálo za to zamyslet se nad zařazením dalších (povinných nebo povinně volitelných) </a:t>
            </a:r>
            <a:r>
              <a:rPr lang="cs-CZ" altLang="cs-CZ" sz="2800" dirty="0" smtClean="0"/>
              <a:t>praktických předmětů </a:t>
            </a:r>
            <a:r>
              <a:rPr lang="cs-CZ" altLang="cs-CZ" sz="2800" dirty="0" smtClean="0"/>
              <a:t>programátorského zaměření do portfolia (třeba již bakalářských a/nebo dalších magisterských) předmětů v tomto oboru. 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Existují </a:t>
            </a:r>
            <a:r>
              <a:rPr lang="cs-CZ" altLang="cs-CZ" sz="2800" dirty="0" smtClean="0"/>
              <a:t>sice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předměty </a:t>
            </a:r>
            <a:r>
              <a:rPr lang="cs-CZ" altLang="cs-CZ" sz="2800" dirty="0" smtClean="0"/>
              <a:t>čistě volitelné jako např. „Programování </a:t>
            </a:r>
            <a:r>
              <a:rPr lang="cs-CZ" altLang="cs-CZ" sz="2800" dirty="0"/>
              <a:t>aplikací pro mobilní platformu </a:t>
            </a:r>
            <a:r>
              <a:rPr lang="cs-CZ" altLang="cs-CZ" sz="2800" dirty="0" smtClean="0"/>
              <a:t>Android“, musel by ale být lépe promyšlen systém </a:t>
            </a:r>
            <a:r>
              <a:rPr lang="cs-CZ" altLang="cs-CZ" sz="2800" dirty="0" err="1" smtClean="0"/>
              <a:t>prerekvizit</a:t>
            </a:r>
            <a:r>
              <a:rPr lang="cs-CZ" altLang="cs-CZ" sz="2800" dirty="0" smtClean="0"/>
              <a:t> a </a:t>
            </a:r>
            <a:r>
              <a:rPr lang="cs-CZ" altLang="cs-CZ" sz="2800" dirty="0" err="1" smtClean="0"/>
              <a:t>korekvizit</a:t>
            </a:r>
            <a:r>
              <a:rPr lang="cs-CZ" altLang="cs-CZ" sz="2800" dirty="0" smtClean="0"/>
              <a:t> (předmět “Algoritmizace a programování“ musí být jeho </a:t>
            </a:r>
            <a:r>
              <a:rPr lang="cs-CZ" altLang="cs-CZ" sz="2800" dirty="0" err="1" smtClean="0"/>
              <a:t>prerekvizitou</a:t>
            </a:r>
            <a:r>
              <a:rPr lang="cs-CZ" altLang="cs-CZ" sz="2800" dirty="0" smtClean="0"/>
              <a:t>).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586</TotalTime>
  <Words>579</Words>
  <Application>Microsoft Macintosh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Uživatel Microsoft Office</cp:lastModifiedBy>
  <cp:revision>62</cp:revision>
  <dcterms:created xsi:type="dcterms:W3CDTF">2016-10-24T11:40:37Z</dcterms:created>
  <dcterms:modified xsi:type="dcterms:W3CDTF">2017-01-30T16:08:18Z</dcterms:modified>
</cp:coreProperties>
</file>