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52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224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43435" y="1804398"/>
            <a:ext cx="1181357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rgbClr val="0070C0"/>
                </a:solidFill>
              </a:rPr>
              <a:t>17PBBAZC Algoritmy v jazyce C</a:t>
            </a:r>
            <a:br>
              <a:rPr lang="cs-CZ" sz="4000" dirty="0" smtClean="0">
                <a:solidFill>
                  <a:srgbClr val="0070C0"/>
                </a:solidFill>
              </a:rPr>
            </a:br>
            <a:r>
              <a:rPr lang="cs-CZ" sz="4000" dirty="0" smtClean="0">
                <a:solidFill>
                  <a:srgbClr val="0070C0"/>
                </a:solidFill>
              </a:rPr>
              <a:t>(17ABBAZC)</a:t>
            </a:r>
          </a:p>
          <a:p>
            <a:pPr algn="ctr"/>
            <a:endParaRPr lang="cs-CZ" sz="4000" dirty="0" smtClean="0"/>
          </a:p>
          <a:p>
            <a:pPr algn="ctr"/>
            <a:r>
              <a:rPr lang="cs-CZ" sz="4000" dirty="0" smtClean="0"/>
              <a:t>1+1 – </a:t>
            </a:r>
            <a:r>
              <a:rPr lang="cs-CZ" sz="4000" dirty="0" err="1" smtClean="0"/>
              <a:t>kl.z</a:t>
            </a:r>
            <a:r>
              <a:rPr lang="cs-CZ" sz="4000" dirty="0" smtClean="0"/>
              <a:t> - </a:t>
            </a:r>
            <a:r>
              <a:rPr lang="cs-CZ" sz="4000" dirty="0"/>
              <a:t>2</a:t>
            </a:r>
            <a:r>
              <a:rPr lang="cs-CZ" sz="4000" dirty="0" smtClean="0"/>
              <a:t> </a:t>
            </a:r>
            <a:r>
              <a:rPr lang="cs-CZ" sz="4000" dirty="0" err="1" smtClean="0"/>
              <a:t>kr.</a:t>
            </a:r>
            <a:r>
              <a:rPr lang="cs-CZ" sz="4000" dirty="0" smtClean="0"/>
              <a:t> – </a:t>
            </a:r>
            <a:r>
              <a:rPr lang="cs-CZ" sz="4000" dirty="0"/>
              <a:t>3</a:t>
            </a:r>
            <a:r>
              <a:rPr lang="cs-CZ" sz="4000" dirty="0" smtClean="0"/>
              <a:t>.r./LS – 6. sem. – </a:t>
            </a:r>
            <a:r>
              <a:rPr lang="cs-CZ" sz="4000" dirty="0"/>
              <a:t>předmět </a:t>
            </a:r>
            <a:r>
              <a:rPr lang="cs-CZ" sz="4000" dirty="0" smtClean="0"/>
              <a:t>PV</a:t>
            </a:r>
            <a:endParaRPr lang="cs-CZ" sz="4000" dirty="0"/>
          </a:p>
          <a:p>
            <a:pPr algn="ctr"/>
            <a:endParaRPr lang="cs-CZ" sz="4000" dirty="0" smtClean="0"/>
          </a:p>
          <a:p>
            <a:pPr algn="ctr"/>
            <a:r>
              <a:rPr lang="cs-CZ" sz="4000" u="sng" smtClean="0"/>
              <a:t>Smrčka, P.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Cíl/cíle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dirty="0" smtClean="0"/>
              <a:t>Praktická </a:t>
            </a:r>
            <a:r>
              <a:rPr lang="cs-CZ" sz="2800" dirty="0"/>
              <a:t>aplikace nejpoužívanějších algoritmů pro zpracování </a:t>
            </a:r>
            <a:r>
              <a:rPr lang="cs-CZ" sz="2800" dirty="0" err="1"/>
              <a:t>biosignálů</a:t>
            </a:r>
            <a:r>
              <a:rPr lang="cs-CZ" sz="2800" dirty="0"/>
              <a:t> v jazyce C a C++. Absolventi budou obeznámeni s konkrétními řešeními základních algoritmických problémů při zpracování </a:t>
            </a:r>
            <a:r>
              <a:rPr lang="cs-CZ" sz="2800" dirty="0" err="1"/>
              <a:t>biosignálů</a:t>
            </a:r>
            <a:r>
              <a:rPr lang="cs-CZ" sz="2800" dirty="0"/>
              <a:t>: se segmentací, analýzou v časové a frekvenční oblasti, s návrhem lineárních číslicových filtrů a s vizualizací </a:t>
            </a:r>
            <a:r>
              <a:rPr lang="cs-CZ" sz="2800" dirty="0" smtClean="0"/>
              <a:t>výsledků.</a:t>
            </a:r>
            <a:endParaRPr lang="cs-CZ" sz="2800" dirty="0"/>
          </a:p>
          <a:p>
            <a:pPr>
              <a:spcAft>
                <a:spcPts val="1200"/>
              </a:spcAft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Vstupní požadavky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96497" y="2764536"/>
            <a:ext cx="11361925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800" dirty="0"/>
              <a:t>Základní znalosti o </a:t>
            </a:r>
            <a:r>
              <a:rPr lang="cs-CZ" altLang="cs-CZ" sz="2800" dirty="0" smtClean="0"/>
              <a:t>signálové technice, teorii systémů a programování v C/C++.</a:t>
            </a:r>
            <a:endParaRPr lang="cs-CZ" altLang="cs-CZ" sz="2800" dirty="0"/>
          </a:p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800" dirty="0" err="1"/>
              <a:t>Prerekvizity</a:t>
            </a:r>
            <a:r>
              <a:rPr lang="cs-CZ" altLang="cs-CZ" sz="2800" dirty="0"/>
              <a:t>: </a:t>
            </a:r>
            <a:r>
              <a:rPr lang="cs-CZ" altLang="cs-CZ" sz="2800" dirty="0" smtClean="0"/>
              <a:t>nejsou stanoveny, optimálně 17PBBALP </a:t>
            </a:r>
            <a:r>
              <a:rPr lang="cs-CZ" altLang="cs-CZ" sz="2800" dirty="0"/>
              <a:t>Algoritmizace a programování, </a:t>
            </a:r>
            <a:r>
              <a:rPr lang="cs-CZ" altLang="cs-CZ" sz="2800" dirty="0" smtClean="0"/>
              <a:t>17PBBEM </a:t>
            </a:r>
            <a:r>
              <a:rPr lang="cs-CZ" altLang="cs-CZ" sz="2800" dirty="0"/>
              <a:t>Elektrická měření, </a:t>
            </a:r>
            <a:r>
              <a:rPr lang="cs-CZ" altLang="cs-CZ" sz="2800" dirty="0" smtClean="0"/>
              <a:t>17PBBBLS Biologické </a:t>
            </a:r>
            <a:r>
              <a:rPr lang="cs-CZ" altLang="cs-CZ" sz="2800" dirty="0" err="1"/>
              <a:t>signály</a:t>
            </a:r>
            <a:endParaRPr lang="cs-CZ" altLang="cs-CZ" sz="2800" dirty="0" smtClean="0"/>
          </a:p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800" dirty="0" err="1" smtClean="0"/>
              <a:t>Korekvizity</a:t>
            </a:r>
            <a:r>
              <a:rPr lang="cs-CZ" altLang="cs-CZ" sz="2800" dirty="0"/>
              <a:t>: </a:t>
            </a:r>
            <a:r>
              <a:rPr lang="cs-CZ" altLang="cs-CZ" sz="2800" dirty="0" smtClean="0"/>
              <a:t>nejsou stanoveny</a:t>
            </a:r>
            <a:endParaRPr lang="cs-CZ" altLang="cs-CZ" sz="2800" dirty="0"/>
          </a:p>
          <a:p>
            <a:pPr>
              <a:spcAft>
                <a:spcPts val="1200"/>
              </a:spcAft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74770" y="2608908"/>
            <a:ext cx="11361925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400" dirty="0" smtClean="0"/>
              <a:t>Znalost praktických implementací </a:t>
            </a:r>
            <a:r>
              <a:rPr lang="cs-CZ" altLang="cs-CZ" sz="2400" dirty="0"/>
              <a:t>a </a:t>
            </a:r>
            <a:r>
              <a:rPr lang="cs-CZ" altLang="cs-CZ" sz="2400" dirty="0" smtClean="0"/>
              <a:t>schopnost výběru a aplikace algoritmů pro předzpracování, zpracování </a:t>
            </a:r>
            <a:r>
              <a:rPr lang="cs-CZ" altLang="cs-CZ" sz="2400" dirty="0"/>
              <a:t>a inteligentní </a:t>
            </a:r>
            <a:r>
              <a:rPr lang="cs-CZ" altLang="cs-CZ" sz="2400" dirty="0" smtClean="0"/>
              <a:t>segmentaci </a:t>
            </a:r>
            <a:r>
              <a:rPr lang="cs-CZ" altLang="cs-CZ" sz="2400" dirty="0"/>
              <a:t>biologických </a:t>
            </a:r>
            <a:r>
              <a:rPr lang="cs-CZ" altLang="cs-CZ" sz="2400" dirty="0" smtClean="0"/>
              <a:t>signálů </a:t>
            </a:r>
            <a:r>
              <a:rPr lang="cs-CZ" altLang="cs-CZ" sz="2400" dirty="0"/>
              <a:t>v C a C++.  </a:t>
            </a:r>
            <a:endParaRPr lang="cs-CZ" altLang="cs-CZ" sz="2400" dirty="0" smtClean="0"/>
          </a:p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400" dirty="0" smtClean="0"/>
              <a:t>Schopnost užití </a:t>
            </a:r>
            <a:r>
              <a:rPr lang="cs-CZ" altLang="cs-CZ" sz="2400" dirty="0"/>
              <a:t>a implementace </a:t>
            </a:r>
            <a:r>
              <a:rPr lang="cs-CZ" altLang="cs-CZ" sz="2400" dirty="0" smtClean="0"/>
              <a:t>v C/C++ algoritmů </a:t>
            </a:r>
            <a:r>
              <a:rPr lang="cs-CZ" altLang="cs-CZ" sz="2400" dirty="0"/>
              <a:t>pro výpočet statistických parametrů, FFT, </a:t>
            </a:r>
            <a:r>
              <a:rPr lang="cs-CZ" altLang="cs-CZ" sz="2400" dirty="0" smtClean="0"/>
              <a:t>SFFT, </a:t>
            </a:r>
            <a:r>
              <a:rPr lang="cs-CZ" altLang="cs-CZ" sz="2400" dirty="0" err="1" smtClean="0"/>
              <a:t>wavelet</a:t>
            </a:r>
            <a:r>
              <a:rPr lang="cs-CZ" altLang="cs-CZ" sz="2400" dirty="0" smtClean="0"/>
              <a:t> transformace,  implementace algoritmů pro výpočet </a:t>
            </a:r>
            <a:r>
              <a:rPr lang="cs-CZ" altLang="cs-CZ" sz="2400" dirty="0"/>
              <a:t>autokorelační a vzájemné korelační </a:t>
            </a:r>
            <a:r>
              <a:rPr lang="cs-CZ" altLang="cs-CZ" sz="2400" dirty="0" smtClean="0"/>
              <a:t>funkce, metody </a:t>
            </a:r>
            <a:r>
              <a:rPr lang="cs-CZ" altLang="cs-CZ" sz="2400" dirty="0"/>
              <a:t>plovoucího okna a </a:t>
            </a:r>
            <a:r>
              <a:rPr lang="cs-CZ" altLang="cs-CZ" sz="2400" dirty="0" smtClean="0"/>
              <a:t>extrakci vektoru vybraných příznaků</a:t>
            </a:r>
            <a:r>
              <a:rPr lang="cs-CZ" altLang="cs-CZ" sz="2400" dirty="0"/>
              <a:t>. </a:t>
            </a:r>
            <a:endParaRPr lang="cs-CZ" altLang="cs-CZ" sz="2400" dirty="0" smtClean="0"/>
          </a:p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400" dirty="0" smtClean="0"/>
              <a:t>Znalost implementace </a:t>
            </a:r>
            <a:r>
              <a:rPr lang="cs-CZ" altLang="cs-CZ" sz="2400" dirty="0"/>
              <a:t>fuzzy </a:t>
            </a:r>
            <a:r>
              <a:rPr lang="cs-CZ" altLang="cs-CZ" sz="2400" dirty="0" err="1"/>
              <a:t>pravidlového</a:t>
            </a:r>
            <a:r>
              <a:rPr lang="cs-CZ" altLang="cs-CZ" sz="2400" dirty="0"/>
              <a:t> systému a </a:t>
            </a:r>
            <a:r>
              <a:rPr lang="cs-CZ" altLang="cs-CZ" sz="2400" dirty="0" smtClean="0"/>
              <a:t>vybraných typů neuronové </a:t>
            </a:r>
            <a:r>
              <a:rPr lang="cs-CZ" altLang="cs-CZ" sz="2400" dirty="0" smtClean="0"/>
              <a:t>sítě</a:t>
            </a:r>
            <a:r>
              <a:rPr lang="cs-CZ" altLang="cs-CZ" sz="2400" dirty="0"/>
              <a:t>. </a:t>
            </a:r>
            <a:endParaRPr lang="cs-CZ" altLang="cs-CZ" sz="2400" dirty="0" smtClean="0"/>
          </a:p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400" dirty="0" smtClean="0"/>
              <a:t>Praktická znalost několika algoritmů návrhu </a:t>
            </a:r>
            <a:r>
              <a:rPr lang="cs-CZ" altLang="cs-CZ" sz="2400" dirty="0"/>
              <a:t>a realizace číslicových filtrů FIR a </a:t>
            </a:r>
            <a:r>
              <a:rPr lang="cs-CZ" altLang="cs-CZ" sz="2400" dirty="0" smtClean="0"/>
              <a:t>IIR</a:t>
            </a:r>
            <a:r>
              <a:rPr lang="cs-CZ" altLang="cs-CZ" sz="2400" dirty="0"/>
              <a:t> </a:t>
            </a:r>
            <a:r>
              <a:rPr lang="cs-CZ" altLang="cs-CZ" sz="2400" dirty="0" smtClean="0"/>
              <a:t>a variant jejich implementace v C/C++.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47177" y="1731246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47177" y="3252393"/>
            <a:ext cx="11732047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400" dirty="0" smtClean="0"/>
              <a:t>Osvědčilo se rozdělení výuky do několika navazujících </a:t>
            </a:r>
            <a:r>
              <a:rPr lang="cs-CZ" altLang="cs-CZ" sz="2400" dirty="0"/>
              <a:t>bloků. </a:t>
            </a:r>
            <a:r>
              <a:rPr lang="cs-CZ" altLang="cs-CZ" sz="2400" dirty="0" smtClean="0"/>
              <a:t>Téma je nejprve teoreticky vyloženo, dále studentům poskytnuty interaktivní ukázky použití</a:t>
            </a:r>
            <a:r>
              <a:rPr lang="cs-CZ" altLang="cs-CZ" sz="2400" dirty="0"/>
              <a:t> </a:t>
            </a:r>
            <a:r>
              <a:rPr lang="cs-CZ" altLang="cs-CZ" sz="2400" dirty="0" smtClean="0"/>
              <a:t>a následně studenti řeší pro dané téma samostatnou bodovanou úlohu. </a:t>
            </a:r>
            <a:endParaRPr lang="cs-CZ" altLang="cs-CZ" sz="2400" dirty="0"/>
          </a:p>
          <a:p>
            <a:pPr marL="342900" indent="-3429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400" dirty="0"/>
              <a:t>Zadání úloh vycházejí výhradně z typických praktických problémů. </a:t>
            </a:r>
            <a:r>
              <a:rPr lang="cs-CZ" altLang="cs-CZ" sz="2400" dirty="0" smtClean="0"/>
              <a:t>Studenti </a:t>
            </a:r>
            <a:r>
              <a:rPr lang="cs-CZ" altLang="cs-CZ" sz="2400" dirty="0"/>
              <a:t>jsou průběžně bodováni za řešení </a:t>
            </a:r>
            <a:r>
              <a:rPr lang="cs-CZ" altLang="cs-CZ" sz="2400" dirty="0" smtClean="0"/>
              <a:t>těchto </a:t>
            </a:r>
            <a:r>
              <a:rPr lang="cs-CZ" altLang="cs-CZ" sz="2400" dirty="0"/>
              <a:t>dílčích </a:t>
            </a:r>
            <a:r>
              <a:rPr lang="cs-CZ" altLang="cs-CZ" sz="2400" dirty="0" smtClean="0"/>
              <a:t>úloh.</a:t>
            </a:r>
          </a:p>
          <a:p>
            <a:pPr marL="342900" indent="-3429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400" dirty="0" smtClean="0"/>
              <a:t>Všechny </a:t>
            </a:r>
            <a:r>
              <a:rPr lang="cs-CZ" altLang="cs-CZ" sz="2400" dirty="0"/>
              <a:t>výukové materiály jsou uloženy na </a:t>
            </a:r>
            <a:r>
              <a:rPr lang="cs-CZ" altLang="cs-CZ" sz="2400" dirty="0" err="1"/>
              <a:t>Moodle</a:t>
            </a:r>
            <a:r>
              <a:rPr lang="cs-CZ" altLang="cs-CZ" sz="2400" dirty="0"/>
              <a:t> serveru „Školička“, </a:t>
            </a:r>
            <a:r>
              <a:rPr lang="cs-CZ" altLang="cs-CZ" sz="2400" dirty="0" err="1"/>
              <a:t>skolicka.fbmi.cvut.cz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1286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Doporučení, „požadavky“ na ostatní předměty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864296" y="2843408"/>
            <a:ext cx="915652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Výuku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v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tomto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předmětu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by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usnadnilo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kdyby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studenti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znali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podrobněji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základy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teorie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řízení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systémů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a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kybernetiky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. </a:t>
            </a:r>
          </a:p>
          <a:p>
            <a:pPr marL="342900" indent="-342900">
              <a:buFont typeface="Arial" charset="0"/>
              <a:buChar char="•"/>
            </a:pPr>
            <a:endParaRPr lang="en-GB" sz="2400" b="0" i="0" dirty="0">
              <a:solidFill>
                <a:srgbClr val="000000"/>
              </a:solidFill>
              <a:effectLst/>
              <a:latin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Handicapem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jsou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též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nedostatky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ve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znalostech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základů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matematické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analýzy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a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statistiky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(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lineární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algebra,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lineární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diferenciální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rovnice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s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konstantními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koeficienty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apod</a:t>
            </a:r>
            <a:r>
              <a:rPr lang="mr-IN" sz="2400" dirty="0" smtClean="0">
                <a:solidFill>
                  <a:srgbClr val="000000"/>
                </a:solidFill>
                <a:latin typeface="Arial" charset="0"/>
              </a:rPr>
              <a:t>…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.). Je to ale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individuální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záležitost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. </a:t>
            </a:r>
            <a:endParaRPr lang="en-GB" sz="2400" b="0" i="0" dirty="0">
              <a:solidFill>
                <a:srgbClr val="00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4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Sdělení na závěr (poznatek k </a:t>
            </a:r>
            <a:r>
              <a:rPr lang="cs-CZ" sz="4000" dirty="0" err="1" smtClean="0">
                <a:solidFill>
                  <a:srgbClr val="0070C0"/>
                </a:solidFill>
              </a:rPr>
              <a:t>reakreditaci</a:t>
            </a:r>
            <a:r>
              <a:rPr lang="cs-CZ" sz="4000" dirty="0" smtClean="0">
                <a:solidFill>
                  <a:srgbClr val="0070C0"/>
                </a:solidFill>
              </a:rPr>
              <a:t>, …)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864296" y="2843408"/>
            <a:ext cx="915652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sz="2400" b="0" i="0" dirty="0" err="1" smtClean="0">
                <a:solidFill>
                  <a:srgbClr val="000000"/>
                </a:solidFill>
                <a:effectLst/>
                <a:latin typeface="Arial" charset="0"/>
              </a:rPr>
              <a:t>Předmět</a:t>
            </a:r>
            <a:r>
              <a:rPr lang="en-GB" sz="2400" b="0" i="0" dirty="0" smtClean="0">
                <a:solidFill>
                  <a:srgbClr val="000000"/>
                </a:solidFill>
                <a:effectLst/>
                <a:latin typeface="Arial" charset="0"/>
              </a:rPr>
              <a:t> </a:t>
            </a:r>
            <a:r>
              <a:rPr lang="en-GB" sz="2400" b="0" i="0" dirty="0" err="1" smtClean="0">
                <a:solidFill>
                  <a:srgbClr val="000000"/>
                </a:solidFill>
                <a:effectLst/>
                <a:latin typeface="Arial" charset="0"/>
              </a:rPr>
              <a:t>patří</a:t>
            </a:r>
            <a:r>
              <a:rPr lang="en-GB" sz="2400" b="0" i="0" dirty="0" smtClean="0">
                <a:solidFill>
                  <a:srgbClr val="000000"/>
                </a:solidFill>
                <a:effectLst/>
                <a:latin typeface="Arial" charset="0"/>
              </a:rPr>
              <a:t> do </a:t>
            </a:r>
            <a:r>
              <a:rPr lang="en-GB" sz="2400" b="0" i="0" dirty="0" err="1" smtClean="0">
                <a:solidFill>
                  <a:srgbClr val="000000"/>
                </a:solidFill>
                <a:effectLst/>
                <a:latin typeface="Arial" charset="0"/>
              </a:rPr>
              <a:t>portfolia</a:t>
            </a:r>
            <a:r>
              <a:rPr lang="en-GB" sz="2400" b="0" i="0" dirty="0" smtClean="0">
                <a:solidFill>
                  <a:srgbClr val="000000"/>
                </a:solidFill>
                <a:effectLst/>
                <a:latin typeface="Arial" charset="0"/>
              </a:rPr>
              <a:t> </a:t>
            </a:r>
            <a:r>
              <a:rPr lang="en-GB" sz="2400" b="0" i="0" dirty="0" err="1" smtClean="0">
                <a:solidFill>
                  <a:srgbClr val="000000"/>
                </a:solidFill>
                <a:effectLst/>
                <a:latin typeface="Arial" charset="0"/>
              </a:rPr>
              <a:t>předmětů</a:t>
            </a:r>
            <a:r>
              <a:rPr lang="en-GB" sz="2400" b="0" i="0" dirty="0" smtClean="0">
                <a:solidFill>
                  <a:srgbClr val="000000"/>
                </a:solidFill>
                <a:effectLst/>
                <a:latin typeface="Arial" charset="0"/>
              </a:rPr>
              <a:t> </a:t>
            </a:r>
            <a:r>
              <a:rPr lang="en-GB" sz="2400" b="0" i="0" dirty="0" err="1" smtClean="0">
                <a:solidFill>
                  <a:srgbClr val="000000"/>
                </a:solidFill>
                <a:effectLst/>
                <a:latin typeface="Arial" charset="0"/>
              </a:rPr>
              <a:t>zaměřených</a:t>
            </a:r>
            <a:r>
              <a:rPr lang="en-GB" sz="2400" b="0" i="0" dirty="0" smtClean="0">
                <a:solidFill>
                  <a:srgbClr val="000000"/>
                </a:solidFill>
                <a:effectLst/>
                <a:latin typeface="Arial" charset="0"/>
              </a:rPr>
              <a:t> </a:t>
            </a:r>
            <a:r>
              <a:rPr lang="en-GB" sz="2400" b="0" i="0" dirty="0" err="1" smtClean="0">
                <a:solidFill>
                  <a:srgbClr val="000000"/>
                </a:solidFill>
                <a:effectLst/>
                <a:latin typeface="Arial" charset="0"/>
              </a:rPr>
              <a:t>na</a:t>
            </a:r>
            <a:r>
              <a:rPr lang="en-GB" sz="2400" b="0" i="0" dirty="0" smtClean="0">
                <a:solidFill>
                  <a:srgbClr val="000000"/>
                </a:solidFill>
                <a:effectLst/>
                <a:latin typeface="Arial" charset="0"/>
              </a:rPr>
              <a:t> </a:t>
            </a:r>
            <a:r>
              <a:rPr lang="en-GB" sz="2400" b="0" i="0" dirty="0" err="1" smtClean="0">
                <a:solidFill>
                  <a:srgbClr val="000000"/>
                </a:solidFill>
                <a:effectLst/>
                <a:latin typeface="Arial" charset="0"/>
              </a:rPr>
              <a:t>praktické</a:t>
            </a:r>
            <a:r>
              <a:rPr lang="en-GB" sz="2400" b="0" i="0" dirty="0" smtClean="0">
                <a:solidFill>
                  <a:srgbClr val="000000"/>
                </a:solidFill>
                <a:effectLst/>
                <a:latin typeface="Arial" charset="0"/>
              </a:rPr>
              <a:t> </a:t>
            </a:r>
            <a:r>
              <a:rPr lang="en-GB" sz="2400" b="0" i="0" dirty="0" err="1" smtClean="0">
                <a:solidFill>
                  <a:srgbClr val="000000"/>
                </a:solidFill>
                <a:effectLst/>
                <a:latin typeface="Arial" charset="0"/>
              </a:rPr>
              <a:t>programování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s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přímými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aplikacemi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v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biomedicínském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inženýrství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.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Rozšíření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škály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takto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zaměřených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předmětů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v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tomto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oboru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(o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nové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povinné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případně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povinně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volitelné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předměty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) by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vzhledem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ke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konstantní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poptávce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na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tyto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předměty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od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studentů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případně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nebylo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na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škodu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.</a:t>
            </a:r>
            <a:endParaRPr lang="en-GB" sz="2400" b="0" i="0" dirty="0">
              <a:solidFill>
                <a:srgbClr val="00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7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435</TotalTime>
  <Words>359</Words>
  <Application>Microsoft Macintosh PowerPoint</Application>
  <PresentationFormat>Širokoúhlá obrazovka</PresentationFormat>
  <Paragraphs>30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Technika</vt:lpstr>
      <vt:lpstr>Technika-Bold</vt:lpstr>
      <vt:lpstr>Arial</vt:lpstr>
      <vt:lpstr>Motiv Office</vt:lpstr>
      <vt:lpstr>Pedagogická konference oboru Biomedicínský technik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Uživatel Microsoft Office</cp:lastModifiedBy>
  <cp:revision>46</cp:revision>
  <dcterms:created xsi:type="dcterms:W3CDTF">2016-10-24T11:40:37Z</dcterms:created>
  <dcterms:modified xsi:type="dcterms:W3CDTF">2017-01-30T15:58:13Z</dcterms:modified>
</cp:coreProperties>
</file>