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embeddedFontLst>
    <p:embeddedFont>
      <p:font typeface="Technika" panose="020B0604020202020204" charset="-18"/>
      <p:regular r:id="rId10"/>
      <p:bold r:id="rId11"/>
      <p:italic r:id="rId12"/>
      <p:boldItalic r:id="rId13"/>
    </p:embeddedFont>
    <p:embeddedFont>
      <p:font typeface="Technika-Bold" panose="00000600000000000000" charset="-18"/>
      <p:regular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2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1804398"/>
            <a:ext cx="12192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17PBBBFT </a:t>
            </a:r>
            <a:r>
              <a:rPr lang="cs-CZ" sz="4000" dirty="0" err="1" smtClean="0">
                <a:solidFill>
                  <a:srgbClr val="0070C0"/>
                </a:solidFill>
              </a:rPr>
              <a:t>Biofotonika</a:t>
            </a:r>
            <a:r>
              <a:rPr lang="cs-CZ" sz="4000" dirty="0" smtClean="0">
                <a:solidFill>
                  <a:srgbClr val="0070C0"/>
                </a:solidFill>
              </a:rPr>
              <a:t/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(17ABBBFT)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4000" dirty="0" smtClean="0"/>
              <a:t>2+0 – </a:t>
            </a:r>
            <a:r>
              <a:rPr lang="cs-CZ" sz="4000" dirty="0" err="1" smtClean="0"/>
              <a:t>kl.z</a:t>
            </a:r>
            <a:r>
              <a:rPr lang="cs-CZ" sz="4000" dirty="0" smtClean="0"/>
              <a:t> - </a:t>
            </a:r>
            <a:r>
              <a:rPr lang="cs-CZ" sz="4000" dirty="0"/>
              <a:t>2</a:t>
            </a:r>
            <a:r>
              <a:rPr lang="cs-CZ" sz="4000" dirty="0" smtClean="0"/>
              <a:t>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</a:t>
            </a:r>
            <a:r>
              <a:rPr lang="cs-CZ" sz="4000" dirty="0"/>
              <a:t>2</a:t>
            </a:r>
            <a:r>
              <a:rPr lang="cs-CZ" sz="4000" dirty="0" smtClean="0"/>
              <a:t>.r./ZS – 3. sem</a:t>
            </a:r>
            <a:r>
              <a:rPr lang="cs-CZ" sz="4000" dirty="0"/>
              <a:t>. – předmět </a:t>
            </a:r>
            <a:r>
              <a:rPr lang="cs-CZ" sz="4000" dirty="0" smtClean="0"/>
              <a:t>PV</a:t>
            </a:r>
            <a:endParaRPr lang="cs-CZ" sz="4000" dirty="0"/>
          </a:p>
          <a:p>
            <a:pPr algn="ctr"/>
            <a:endParaRPr lang="cs-CZ" sz="4000" dirty="0"/>
          </a:p>
          <a:p>
            <a:pPr algn="ctr"/>
            <a:r>
              <a:rPr lang="cs-CZ" sz="4000" u="sng" dirty="0" smtClean="0"/>
              <a:t>Jelínek, M</a:t>
            </a:r>
            <a:r>
              <a:rPr lang="cs-CZ" sz="4000" u="sng" dirty="0" smtClean="0"/>
              <a:t>.</a:t>
            </a:r>
            <a:r>
              <a:rPr lang="cs-CZ" sz="4000" dirty="0" smtClean="0"/>
              <a:t>, </a:t>
            </a:r>
            <a:r>
              <a:rPr lang="cs-CZ" sz="4000" dirty="0" err="1" smtClean="0"/>
              <a:t>Remsa</a:t>
            </a:r>
            <a:r>
              <a:rPr lang="cs-CZ" sz="4000" dirty="0" smtClean="0"/>
              <a:t>, J.</a:t>
            </a:r>
            <a:r>
              <a:rPr lang="cs-CZ" sz="4000" dirty="0" smtClean="0"/>
              <a:t>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err="1" smtClean="0"/>
              <a:t>Seznamit</a:t>
            </a:r>
            <a:r>
              <a:rPr lang="cs-CZ" altLang="cs-CZ" sz="2800" dirty="0" smtClean="0"/>
              <a:t> studenty se základními pojmy jako </a:t>
            </a:r>
          </a:p>
          <a:p>
            <a:pPr>
              <a:spcAft>
                <a:spcPts val="1200"/>
              </a:spcAft>
            </a:pPr>
            <a:r>
              <a:rPr lang="cs-CZ" altLang="cs-CZ" sz="2400" b="1" dirty="0" smtClean="0"/>
              <a:t>světlo, duální charakter, polarizace, koherence</a:t>
            </a:r>
          </a:p>
          <a:p>
            <a:pPr>
              <a:spcAft>
                <a:spcPts val="1200"/>
              </a:spcAft>
            </a:pPr>
            <a:r>
              <a:rPr lang="cs-CZ" altLang="cs-CZ" sz="2400" b="1" dirty="0" smtClean="0"/>
              <a:t>lasery, mikroskopie, </a:t>
            </a:r>
          </a:p>
          <a:p>
            <a:pPr>
              <a:spcAft>
                <a:spcPts val="1200"/>
              </a:spcAft>
            </a:pPr>
            <a:r>
              <a:rPr lang="cs-CZ" altLang="cs-CZ" sz="2400" b="1" dirty="0" smtClean="0"/>
              <a:t>interakce záření s hmotou, </a:t>
            </a:r>
          </a:p>
          <a:p>
            <a:pPr>
              <a:spcAft>
                <a:spcPts val="1200"/>
              </a:spcAft>
            </a:pPr>
            <a:r>
              <a:rPr lang="cs-CZ" altLang="cs-CZ" sz="2400" b="1" dirty="0" smtClean="0"/>
              <a:t>interakce záření s tkání,</a:t>
            </a:r>
          </a:p>
          <a:p>
            <a:pPr>
              <a:spcAft>
                <a:spcPts val="1200"/>
              </a:spcAft>
            </a:pPr>
            <a:r>
              <a:rPr lang="cs-CZ" altLang="cs-CZ" sz="2400" b="1" dirty="0"/>
              <a:t>b</a:t>
            </a:r>
            <a:r>
              <a:rPr lang="cs-CZ" altLang="cs-CZ" sz="2400" b="1" dirty="0" smtClean="0"/>
              <a:t>ezpečností práce s lasery, fototerapií, lasery v lékařství</a:t>
            </a:r>
          </a:p>
          <a:p>
            <a:pPr>
              <a:spcAft>
                <a:spcPts val="1200"/>
              </a:spcAft>
            </a:pPr>
            <a:r>
              <a:rPr lang="cs-CZ" altLang="cs-CZ" sz="2400" b="1" dirty="0" err="1"/>
              <a:t>b</a:t>
            </a:r>
            <a:r>
              <a:rPr lang="cs-CZ" altLang="cs-CZ" sz="2400" b="1" dirty="0" err="1" smtClean="0"/>
              <a:t>iosenzory</a:t>
            </a:r>
            <a:r>
              <a:rPr lang="cs-CZ" altLang="cs-CZ" sz="2400" b="1" dirty="0" smtClean="0"/>
              <a:t>, spektroskopie, optické pinzety</a:t>
            </a:r>
          </a:p>
          <a:p>
            <a:pPr>
              <a:spcAft>
                <a:spcPts val="1200"/>
              </a:spcAft>
            </a:pPr>
            <a:r>
              <a:rPr lang="cs-CZ" altLang="cs-CZ" sz="2400" b="1" dirty="0"/>
              <a:t>d</a:t>
            </a:r>
            <a:r>
              <a:rPr lang="cs-CZ" altLang="cs-CZ" sz="2400" b="1" dirty="0" smtClean="0"/>
              <a:t>etektory optického záření, radiometrií, fotometrií</a:t>
            </a: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29097" y="2590800"/>
            <a:ext cx="113619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Znalosti základů fyziky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K dispozici jsou skripta z </a:t>
            </a:r>
            <a:r>
              <a:rPr lang="cs-CZ" altLang="cs-CZ" sz="2800" dirty="0" err="1" smtClean="0"/>
              <a:t>Biofotoniky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Získání orientace v oblasti aplikace světelného a laserového záření v biomedicíně. 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Na tento základní přehled by, v případě zájmu studentů, navazovaly již přednášky specializované na jednotlivé problematiky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3127837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Jedná se o přednášky, nejsou cvičení, znalosti studentů jsou průběžně testovány (tři testy)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Vzhledem k charakteru předmětu, který pojímám jako „rozjíždějíc</a:t>
            </a:r>
            <a:r>
              <a:rPr lang="cs-CZ" altLang="cs-CZ" sz="2800" dirty="0" smtClean="0"/>
              <a:t>í“, by bylo vhodné zařadit předmět spíše do prvního ročníku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Zvážit předmět jako 2+2 (laboratoře jsou vybudované)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412</TotalTime>
  <Words>198</Words>
  <Application>Microsoft Office PowerPoint</Application>
  <PresentationFormat>Vlastní</PresentationFormat>
  <Paragraphs>30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Technika</vt:lpstr>
      <vt:lpstr>Technika-Bold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Jelinek</cp:lastModifiedBy>
  <cp:revision>42</cp:revision>
  <dcterms:created xsi:type="dcterms:W3CDTF">2016-10-24T11:40:37Z</dcterms:created>
  <dcterms:modified xsi:type="dcterms:W3CDTF">2017-01-30T07:30:57Z</dcterms:modified>
</cp:coreProperties>
</file>