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6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0000500000000000000" pitchFamily="2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17PBBBUI Biologické účinky </a:t>
            </a:r>
            <a:r>
              <a:rPr lang="cs-CZ" sz="4000" dirty="0" smtClean="0">
                <a:solidFill>
                  <a:srgbClr val="0070C0"/>
                </a:solidFill>
              </a:rPr>
              <a:t>ionizujícího záření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(17ABBBUI)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2+0 – kl</a:t>
            </a:r>
            <a:r>
              <a:rPr lang="cs-CZ" sz="4000" dirty="0" smtClean="0"/>
              <a:t>. z </a:t>
            </a:r>
            <a:r>
              <a:rPr lang="cs-CZ" sz="4000" dirty="0" smtClean="0"/>
              <a:t>- 2 </a:t>
            </a:r>
            <a:r>
              <a:rPr lang="cs-CZ" sz="4000" dirty="0" smtClean="0"/>
              <a:t>kr.</a:t>
            </a:r>
            <a:r>
              <a:rPr lang="cs-CZ" sz="4000" dirty="0" smtClean="0"/>
              <a:t> – 1.r./LS – 2.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dirty="0"/>
          </a:p>
          <a:p>
            <a:pPr algn="ctr"/>
            <a:r>
              <a:rPr lang="cs-CZ" sz="4000" u="sng" dirty="0" smtClean="0"/>
              <a:t>Navrátil, L.</a:t>
            </a:r>
            <a:r>
              <a:rPr lang="cs-CZ" sz="4000" dirty="0" smtClean="0"/>
              <a:t>, Rosina, J., </a:t>
            </a:r>
            <a:r>
              <a:rPr lang="cs-CZ" sz="4000" dirty="0" smtClean="0"/>
              <a:t>Jarošíková</a:t>
            </a:r>
            <a:r>
              <a:rPr lang="cs-CZ" sz="4000" dirty="0" smtClean="0"/>
              <a:t>, T., Hudzietzová, J.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seznámení:</a:t>
            </a:r>
          </a:p>
          <a:p>
            <a:pPr>
              <a:buClr>
                <a:srgbClr val="0070C0"/>
              </a:buClr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cs-CZ" sz="2400" dirty="0" smtClean="0"/>
              <a:t>s</a:t>
            </a:r>
            <a:r>
              <a:rPr lang="cs-CZ" sz="2400" dirty="0"/>
              <a:t> biologickými účinky ionizujícího záření; </a:t>
            </a:r>
            <a:endParaRPr lang="cs-CZ" sz="2400" dirty="0" smtClean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cs-CZ" sz="2400" dirty="0" smtClean="0"/>
              <a:t>s radiačním poškozením </a:t>
            </a:r>
            <a:r>
              <a:rPr lang="cs-CZ" sz="2400" dirty="0"/>
              <a:t>biologického </a:t>
            </a:r>
            <a:r>
              <a:rPr lang="cs-CZ" sz="2400" dirty="0" smtClean="0"/>
              <a:t>materiálu včetně mechanizmu poškození </a:t>
            </a:r>
            <a:r>
              <a:rPr lang="cs-CZ" sz="2400" dirty="0"/>
              <a:t>DNA a dalších částí </a:t>
            </a:r>
            <a:r>
              <a:rPr lang="cs-CZ" sz="2400" dirty="0" smtClean="0"/>
              <a:t>buňky;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cs-CZ" sz="2400" dirty="0" smtClean="0"/>
              <a:t>s subbuněčnou </a:t>
            </a:r>
            <a:r>
              <a:rPr lang="cs-CZ" sz="2400" dirty="0"/>
              <a:t>a buněčnou citlivostí a odezvou na ozáření; </a:t>
            </a:r>
            <a:endParaRPr lang="cs-CZ" sz="2400" dirty="0" smtClean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cs-CZ" sz="2400" dirty="0" smtClean="0"/>
              <a:t>s akutní a chronickou nemocí z ozáření (projevy, diagnostika, předlékařská pomoc);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cs-CZ" sz="2400" dirty="0" smtClean="0"/>
              <a:t>se základy radiační hygieny a systémem ochrany obyvatelstva;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cs-CZ" sz="2400" dirty="0" smtClean="0"/>
              <a:t>neionizujícími formy záření (laser).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6497" y="2720197"/>
            <a:ext cx="9118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3200" dirty="0" smtClean="0"/>
              <a:t>znalosti z fyziky týkající se ionizujícího záření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6497" y="3272624"/>
            <a:ext cx="10835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3200" dirty="0" smtClean="0"/>
              <a:t>základní znalosti týkající se účinků ionizujícího záření na živý organizmus, možnosti ochrany, diagnostika a možnosti léčby akutní a chronické nemoci z ozáření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7537" y="3421135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výuku předmětu (pouze přednášky) lze rozdělit na čtyři části:</a:t>
            </a:r>
          </a:p>
          <a:p>
            <a:pPr marL="457200" indent="-4572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biofyzika ionizujícího záření;</a:t>
            </a:r>
          </a:p>
          <a:p>
            <a:pPr marL="457200" indent="-4572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biologické aspekty;</a:t>
            </a:r>
          </a:p>
          <a:p>
            <a:pPr marL="457200" indent="-4572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klinické aspekty;</a:t>
            </a:r>
          </a:p>
          <a:p>
            <a:pPr marL="457200" indent="-4572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radiační hygiena.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reakreditaci,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6419" y="2746075"/>
            <a:ext cx="113619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accent5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olidFill>
                  <a:srgbClr val="FF0000"/>
                </a:solidFill>
              </a:rPr>
              <a:t>v </a:t>
            </a:r>
            <a:r>
              <a:rPr lang="cs-CZ" altLang="cs-CZ" sz="2800" dirty="0" smtClean="0">
                <a:solidFill>
                  <a:srgbClr val="FF0000"/>
                </a:solidFill>
              </a:rPr>
              <a:t>rámci předmětu dochází k výrazné informační duplicitě s jinými předměty (Biologie, Fyzika, Ochrana před účinky ionizujícího záření</a:t>
            </a:r>
            <a:r>
              <a:rPr lang="cs-CZ" altLang="cs-CZ" sz="2800" dirty="0" smtClean="0">
                <a:solidFill>
                  <a:srgbClr val="FF0000"/>
                </a:solidFill>
              </a:rPr>
              <a:t>); </a:t>
            </a:r>
          </a:p>
          <a:p>
            <a:pPr marL="457200" indent="-457200">
              <a:spcAft>
                <a:spcPts val="1200"/>
              </a:spcAft>
              <a:buClr>
                <a:schemeClr val="accent5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olidFill>
                  <a:srgbClr val="FF0000"/>
                </a:solidFill>
              </a:rPr>
              <a:t>navrhuji </a:t>
            </a:r>
            <a:r>
              <a:rPr lang="cs-CZ" altLang="cs-CZ" sz="2800" dirty="0" smtClean="0">
                <a:solidFill>
                  <a:srgbClr val="FF0000"/>
                </a:solidFill>
              </a:rPr>
              <a:t>předmět transformovat na </a:t>
            </a:r>
            <a:r>
              <a:rPr lang="cs-CZ" altLang="cs-CZ" sz="2800" dirty="0" smtClean="0">
                <a:solidFill>
                  <a:srgbClr val="FF0000"/>
                </a:solidFill>
              </a:rPr>
              <a:t>nový: </a:t>
            </a:r>
            <a:r>
              <a:rPr lang="cs-CZ" alt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BIOFYZIKA</a:t>
            </a:r>
            <a:r>
              <a:rPr lang="cs-CZ" altLang="cs-CZ" sz="2800" dirty="0" smtClean="0">
                <a:solidFill>
                  <a:srgbClr val="FF0000"/>
                </a:solidFill>
              </a:rPr>
              <a:t>  - prof</a:t>
            </a:r>
            <a:r>
              <a:rPr lang="cs-CZ" altLang="cs-CZ" sz="2800" dirty="0" smtClean="0">
                <a:solidFill>
                  <a:srgbClr val="FF0000"/>
                </a:solidFill>
              </a:rPr>
              <a:t>. MUDr. Jozef Rosina, PhD</a:t>
            </a:r>
            <a:r>
              <a:rPr lang="cs-CZ" altLang="cs-CZ" sz="2800" dirty="0" smtClean="0">
                <a:solidFill>
                  <a:srgbClr val="FF0000"/>
                </a:solidFill>
              </a:rPr>
              <a:t>. (garant), </a:t>
            </a:r>
            <a:r>
              <a:rPr lang="cs-CZ" altLang="cs-CZ" sz="2800" dirty="0" smtClean="0">
                <a:solidFill>
                  <a:srgbClr val="FF0000"/>
                </a:solidFill>
              </a:rPr>
              <a:t>doc. Ing. Jana Vránová, CSc.). </a:t>
            </a:r>
            <a:r>
              <a:rPr lang="cs-CZ" altLang="cs-CZ" sz="2800" dirty="0" smtClean="0">
                <a:solidFill>
                  <a:srgbClr val="FF0000"/>
                </a:solidFill>
              </a:rPr>
              <a:t>v rozsahu 2+0 / </a:t>
            </a:r>
            <a:r>
              <a:rPr lang="cs-CZ" altLang="cs-CZ" sz="2800" dirty="0" smtClean="0">
                <a:solidFill>
                  <a:srgbClr val="FF0000"/>
                </a:solidFill>
              </a:rPr>
              <a:t>KZ</a:t>
            </a:r>
            <a:r>
              <a:rPr lang="cs-CZ" altLang="cs-CZ" sz="2800" dirty="0" smtClean="0">
                <a:solidFill>
                  <a:srgbClr val="FF0000"/>
                </a:solidFill>
              </a:rPr>
              <a:t>, případně Zk.</a:t>
            </a:r>
            <a:endParaRPr lang="cs-CZ" altLang="cs-CZ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reakreditaci,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797833"/>
            <a:ext cx="1136192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v </a:t>
            </a:r>
            <a:r>
              <a:rPr lang="cs-CZ" altLang="cs-CZ" sz="2800" dirty="0" smtClean="0"/>
              <a:t>rámci tohoto předmětu </a:t>
            </a:r>
            <a:r>
              <a:rPr lang="cs-CZ" altLang="cs-CZ" sz="2800" dirty="0" smtClean="0"/>
              <a:t>budou odpřednášeny kapitoly</a:t>
            </a:r>
            <a:r>
              <a:rPr lang="cs-CZ" altLang="cs-CZ" sz="2800" dirty="0" smtClean="0"/>
              <a:t>, které jsou pro studenty programu Biomedicínský technik potřebné (např. biofyzika vidění, slyšení, buňky a </a:t>
            </a:r>
            <a:r>
              <a:rPr lang="cs-CZ" altLang="cs-CZ" sz="2800" dirty="0" smtClean="0"/>
              <a:t>ponechána biofyzika </a:t>
            </a:r>
            <a:r>
              <a:rPr lang="cs-CZ" altLang="cs-CZ" sz="2800" dirty="0" smtClean="0"/>
              <a:t>ionizujícího záření</a:t>
            </a:r>
            <a:r>
              <a:rPr lang="cs-CZ" altLang="cs-CZ" sz="2800" dirty="0" smtClean="0"/>
              <a:t>) a dosud nebyly náplní jiného předmětu;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s garanty předmětu Biologie a Ochrana před účinky ionizujícího záření bude projednáno zařazení témat která nejsou duplicitní a nebudou v náplni předmětu Biofyzika.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418</TotalTime>
  <Words>247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Technika-Bold</vt:lpstr>
      <vt:lpstr>Arial</vt:lpstr>
      <vt:lpstr>Wingdings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LN</cp:lastModifiedBy>
  <cp:revision>31</cp:revision>
  <dcterms:created xsi:type="dcterms:W3CDTF">2016-10-24T11:40:37Z</dcterms:created>
  <dcterms:modified xsi:type="dcterms:W3CDTF">2017-01-28T13:43:39Z</dcterms:modified>
</cp:coreProperties>
</file>