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4" r:id="rId8"/>
    <p:sldId id="265" r:id="rId9"/>
  </p:sldIdLst>
  <p:sldSz cx="12192000" cy="6858000"/>
  <p:notesSz cx="6858000" cy="9144000"/>
  <p:embeddedFontLst>
    <p:embeddedFont>
      <p:font typeface="Technika-Bold" charset="-18"/>
      <p:regular r:id="rId10"/>
    </p:embeddedFont>
    <p:embeddedFont>
      <p:font typeface="Technika" charset="-18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6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52400" y="1804398"/>
            <a:ext cx="1180461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17PBBDIZ Detektory ionizujícího záření</a:t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>(17ABBDIZ)</a:t>
            </a:r>
          </a:p>
          <a:p>
            <a:pPr algn="ctr"/>
            <a:endParaRPr lang="cs-CZ" sz="2800" dirty="0" smtClean="0"/>
          </a:p>
          <a:p>
            <a:pPr algn="ctr"/>
            <a:r>
              <a:rPr lang="cs-CZ" sz="4000" dirty="0"/>
              <a:t>2</a:t>
            </a:r>
            <a:r>
              <a:rPr lang="cs-CZ" sz="4000" dirty="0" smtClean="0"/>
              <a:t>+0 – </a:t>
            </a:r>
            <a:r>
              <a:rPr lang="cs-CZ" sz="4000" dirty="0" err="1" smtClean="0"/>
              <a:t>kl.z</a:t>
            </a:r>
            <a:r>
              <a:rPr lang="cs-CZ" sz="4000" dirty="0" smtClean="0"/>
              <a:t> - 2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2.r./LS – 4. sem</a:t>
            </a:r>
            <a:r>
              <a:rPr lang="cs-CZ" sz="4000" dirty="0"/>
              <a:t>. – předmět </a:t>
            </a:r>
            <a:r>
              <a:rPr lang="cs-CZ" sz="4000" dirty="0" smtClean="0"/>
              <a:t>PV</a:t>
            </a:r>
            <a:endParaRPr lang="cs-CZ" sz="4000" dirty="0"/>
          </a:p>
          <a:p>
            <a:pPr algn="ctr"/>
            <a:endParaRPr lang="cs-CZ" sz="4000" dirty="0"/>
          </a:p>
          <a:p>
            <a:pPr algn="ctr"/>
            <a:r>
              <a:rPr lang="cs-CZ" sz="4000" u="sng" dirty="0" err="1" smtClean="0"/>
              <a:t>Pína</a:t>
            </a:r>
            <a:r>
              <a:rPr lang="cs-CZ" sz="4000" u="sng" dirty="0" smtClean="0"/>
              <a:t>, L.</a:t>
            </a:r>
            <a:r>
              <a:rPr lang="cs-CZ" sz="4000" dirty="0" smtClean="0"/>
              <a:t>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cs-CZ" sz="2800" dirty="0" err="1" smtClean="0"/>
              <a:t>Pochopen</a:t>
            </a:r>
            <a:r>
              <a:rPr lang="cs-CZ" altLang="cs-CZ" sz="2800" dirty="0" smtClean="0"/>
              <a:t>í základů fyziky detekce ionizujícího záření a funkce základních typů detektorů </a:t>
            </a:r>
            <a:r>
              <a:rPr lang="cs-CZ" altLang="cs-CZ" sz="2800" dirty="0"/>
              <a:t>ionizujícího </a:t>
            </a:r>
            <a:r>
              <a:rPr lang="cs-CZ" altLang="cs-CZ" sz="2800" dirty="0" smtClean="0"/>
              <a:t>záření:</a:t>
            </a:r>
          </a:p>
          <a:p>
            <a:pPr marL="457200" indent="-457200">
              <a:spcAft>
                <a:spcPts val="1200"/>
              </a:spcAft>
              <a:buFontTx/>
              <a:buChar char="-"/>
            </a:pPr>
            <a:r>
              <a:rPr lang="cs-CZ" altLang="cs-CZ" sz="2800" dirty="0" smtClean="0"/>
              <a:t>Interakce fotonů s látkou</a:t>
            </a:r>
          </a:p>
          <a:p>
            <a:pPr marL="457200" indent="-457200">
              <a:spcAft>
                <a:spcPts val="1200"/>
              </a:spcAft>
              <a:buFontTx/>
              <a:buChar char="-"/>
            </a:pPr>
            <a:r>
              <a:rPr lang="cs-CZ" altLang="cs-CZ" sz="2800" dirty="0" smtClean="0"/>
              <a:t>Nepixelové detektory</a:t>
            </a:r>
          </a:p>
          <a:p>
            <a:pPr marL="457200" indent="-457200">
              <a:spcAft>
                <a:spcPts val="1200"/>
              </a:spcAft>
              <a:buFontTx/>
              <a:buChar char="-"/>
            </a:pPr>
            <a:r>
              <a:rPr lang="cs-CZ" altLang="cs-CZ" sz="2800" dirty="0" smtClean="0"/>
              <a:t>Pixelové detektory</a:t>
            </a:r>
          </a:p>
          <a:p>
            <a:pPr marL="457200" indent="-457200">
              <a:spcAft>
                <a:spcPts val="1200"/>
              </a:spcAft>
              <a:buFontTx/>
              <a:buChar char="-"/>
            </a:pPr>
            <a:r>
              <a:rPr lang="cs-CZ" altLang="cs-CZ" sz="2800" dirty="0" smtClean="0"/>
              <a:t>Elektrický náboj a obrazová data</a:t>
            </a:r>
          </a:p>
          <a:p>
            <a:pPr marL="457200" indent="-457200">
              <a:spcAft>
                <a:spcPts val="1200"/>
              </a:spcAft>
              <a:buFontTx/>
              <a:buChar char="-"/>
            </a:pPr>
            <a:endParaRPr lang="cs-CZ" altLang="cs-CZ" sz="2800" dirty="0" smtClean="0"/>
          </a:p>
          <a:p>
            <a:pPr>
              <a:spcAft>
                <a:spcPts val="1200"/>
              </a:spcAft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Přednášky z </a:t>
            </a:r>
            <a:r>
              <a:rPr lang="cs-CZ" altLang="cs-CZ" sz="2800" dirty="0" smtClean="0"/>
              <a:t>matematiky.</a:t>
            </a:r>
            <a:endParaRPr lang="cs-CZ" altLang="cs-CZ" sz="2800" dirty="0" smtClean="0"/>
          </a:p>
          <a:p>
            <a:pPr>
              <a:spcAft>
                <a:spcPts val="1200"/>
              </a:spcAft>
            </a:pPr>
            <a:r>
              <a:rPr lang="cs-CZ" altLang="cs-CZ" sz="2800" dirty="0"/>
              <a:t>Přednášky </a:t>
            </a:r>
            <a:r>
              <a:rPr lang="cs-CZ" altLang="cs-CZ" sz="2800" dirty="0" smtClean="0"/>
              <a:t>z </a:t>
            </a:r>
            <a:r>
              <a:rPr lang="cs-CZ" altLang="cs-CZ" sz="2800" dirty="0" smtClean="0"/>
              <a:t>fyziky.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Přednášky </a:t>
            </a:r>
            <a:r>
              <a:rPr lang="cs-CZ" altLang="cs-CZ" sz="2800" dirty="0" smtClean="0"/>
              <a:t>z elektroniky (elektrotechniky).</a:t>
            </a:r>
            <a:endParaRPr lang="cs-CZ" altLang="cs-CZ" sz="2800" dirty="0"/>
          </a:p>
          <a:p>
            <a:pPr>
              <a:spcAft>
                <a:spcPts val="1200"/>
              </a:spcAft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Znalost fyzikálních principů detekce </a:t>
            </a:r>
            <a:r>
              <a:rPr lang="cs-CZ" altLang="cs-CZ" sz="2800" dirty="0"/>
              <a:t>ionizujícího záření a funkce základních typů detektorů ionizujícího </a:t>
            </a:r>
            <a:r>
              <a:rPr lang="cs-CZ" altLang="cs-CZ" sz="2800" dirty="0" smtClean="0"/>
              <a:t>záření.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Schopnost správně interpretovat naměřená obrazová data.</a:t>
            </a:r>
          </a:p>
          <a:p>
            <a:pPr>
              <a:spcAft>
                <a:spcPts val="1200"/>
              </a:spcAft>
            </a:pPr>
            <a:r>
              <a:rPr lang="en-US" altLang="cs-CZ" sz="2800" dirty="0" err="1" smtClean="0"/>
              <a:t>Pou</a:t>
            </a:r>
            <a:r>
              <a:rPr lang="cs-CZ" altLang="cs-CZ" sz="2800" dirty="0" smtClean="0"/>
              <a:t>ž</a:t>
            </a:r>
            <a:r>
              <a:rPr lang="en-US" altLang="cs-CZ" sz="2800" dirty="0" err="1" smtClean="0"/>
              <a:t>itelnost</a:t>
            </a:r>
            <a:r>
              <a:rPr lang="en-US" altLang="cs-CZ" sz="2800" dirty="0" smtClean="0"/>
              <a:t> v </a:t>
            </a:r>
            <a:r>
              <a:rPr lang="cs-CZ" sz="2800" dirty="0" err="1"/>
              <a:t>17PBBZS</a:t>
            </a:r>
            <a:r>
              <a:rPr lang="cs-CZ" sz="2800" dirty="0"/>
              <a:t> </a:t>
            </a:r>
            <a:r>
              <a:rPr lang="cs-CZ" sz="2800" dirty="0" smtClean="0"/>
              <a:t>- Zobrazovací </a:t>
            </a:r>
            <a:r>
              <a:rPr lang="cs-CZ" sz="2800" dirty="0"/>
              <a:t>systémy</a:t>
            </a:r>
            <a:br>
              <a:rPr lang="cs-CZ" sz="2800" dirty="0"/>
            </a:br>
            <a:r>
              <a:rPr lang="cs-CZ" sz="2800" dirty="0"/>
              <a:t>(</a:t>
            </a:r>
            <a:r>
              <a:rPr lang="cs-CZ" sz="2800" dirty="0" err="1"/>
              <a:t>17ABBZS</a:t>
            </a:r>
            <a:r>
              <a:rPr lang="cs-CZ" sz="2800" dirty="0"/>
              <a:t>, </a:t>
            </a:r>
            <a:r>
              <a:rPr lang="cs-CZ" sz="2800" dirty="0" err="1"/>
              <a:t>17AMBZS</a:t>
            </a:r>
            <a:r>
              <a:rPr lang="cs-CZ" sz="2800" dirty="0" smtClean="0"/>
              <a:t>) a podobných přednáškách.</a:t>
            </a:r>
            <a:endParaRPr lang="cs-CZ" sz="2800" dirty="0"/>
          </a:p>
          <a:p>
            <a:pPr>
              <a:spcAft>
                <a:spcPts val="1200"/>
              </a:spcAft>
            </a:pP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6164" y="3127837"/>
            <a:ext cx="11361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Osvědčil se d</a:t>
            </a:r>
            <a:r>
              <a:rPr lang="cs-CZ" altLang="cs-CZ" sz="2800" dirty="0" smtClean="0"/>
              <a:t>ůraz </a:t>
            </a:r>
            <a:r>
              <a:rPr lang="cs-CZ" altLang="cs-CZ" sz="2800" dirty="0" smtClean="0"/>
              <a:t>kladen na vysvětlení </a:t>
            </a:r>
            <a:r>
              <a:rPr lang="cs-CZ" altLang="cs-CZ" sz="2800" dirty="0" smtClean="0"/>
              <a:t>principů a </a:t>
            </a:r>
            <a:r>
              <a:rPr lang="cs-CZ" altLang="cs-CZ" sz="2800" dirty="0"/>
              <a:t>o</a:t>
            </a:r>
            <a:r>
              <a:rPr lang="cs-CZ" altLang="cs-CZ" sz="2800" dirty="0" smtClean="0"/>
              <a:t>věřování </a:t>
            </a:r>
            <a:r>
              <a:rPr lang="cs-CZ" altLang="cs-CZ" sz="2800" dirty="0" smtClean="0"/>
              <a:t>pochopení principů.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Doporučení, „požadavky“ na ostatní předměty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000" dirty="0" smtClean="0"/>
              <a:t>Použitelnost získaných vědomostí je pro </a:t>
            </a:r>
            <a:r>
              <a:rPr lang="cs-CZ" sz="2000" dirty="0" err="1" smtClean="0"/>
              <a:t>17PBBZS</a:t>
            </a:r>
            <a:r>
              <a:rPr lang="cs-CZ" sz="2000" dirty="0" smtClean="0"/>
              <a:t> - Zobrazovací systémy (</a:t>
            </a:r>
            <a:r>
              <a:rPr lang="cs-CZ" sz="2000" dirty="0" err="1" smtClean="0"/>
              <a:t>17ABBZS</a:t>
            </a:r>
            <a:r>
              <a:rPr lang="cs-CZ" sz="2000" dirty="0"/>
              <a:t>, </a:t>
            </a:r>
            <a:r>
              <a:rPr lang="cs-CZ" sz="2000" dirty="0" err="1"/>
              <a:t>17AMBZS</a:t>
            </a:r>
            <a:r>
              <a:rPr lang="cs-CZ" sz="2000" dirty="0" smtClean="0"/>
              <a:t>)</a:t>
            </a:r>
          </a:p>
          <a:p>
            <a:pPr>
              <a:spcAft>
                <a:spcPts val="1200"/>
              </a:spcAft>
            </a:pPr>
            <a:r>
              <a:rPr lang="cs-CZ" sz="2000" dirty="0" smtClean="0"/>
              <a:t>Alespoň n</a:t>
            </a:r>
            <a:r>
              <a:rPr lang="cs-CZ" sz="2000" dirty="0" smtClean="0"/>
              <a:t>ěkterá z následujících přednášek </a:t>
            </a:r>
            <a:r>
              <a:rPr lang="cs-CZ" sz="2000" dirty="0"/>
              <a:t>by </a:t>
            </a:r>
            <a:r>
              <a:rPr lang="cs-CZ" sz="2000" dirty="0" smtClean="0"/>
              <a:t>měla předcházet </a:t>
            </a:r>
            <a:r>
              <a:rPr lang="cs-CZ" sz="2000" dirty="0"/>
              <a:t>této </a:t>
            </a:r>
            <a:r>
              <a:rPr lang="cs-CZ" sz="2000" dirty="0" smtClean="0"/>
              <a:t>přednášce:</a:t>
            </a:r>
            <a:endParaRPr lang="cs-CZ" sz="2000" dirty="0"/>
          </a:p>
          <a:p>
            <a:pPr>
              <a:spcAft>
                <a:spcPts val="1200"/>
              </a:spcAft>
            </a:pPr>
            <a:r>
              <a:rPr lang="cs-CZ" sz="2000" dirty="0" err="1" smtClean="0"/>
              <a:t>17PBBESL</a:t>
            </a:r>
            <a:r>
              <a:rPr lang="cs-CZ" sz="2000" dirty="0" smtClean="0"/>
              <a:t> </a:t>
            </a:r>
            <a:r>
              <a:rPr lang="cs-CZ" sz="2000" dirty="0" smtClean="0"/>
              <a:t>- Elektronické </a:t>
            </a:r>
            <a:r>
              <a:rPr lang="cs-CZ" sz="2000" dirty="0"/>
              <a:t>součástky a senzory v </a:t>
            </a:r>
            <a:r>
              <a:rPr lang="cs-CZ" sz="2000" dirty="0" smtClean="0"/>
              <a:t>lékařství (</a:t>
            </a:r>
            <a:r>
              <a:rPr lang="cs-CZ" sz="2000" dirty="0" err="1" smtClean="0"/>
              <a:t>17ABBESL</a:t>
            </a:r>
            <a:r>
              <a:rPr lang="cs-CZ" sz="2000" dirty="0" smtClean="0"/>
              <a:t>),</a:t>
            </a:r>
          </a:p>
          <a:p>
            <a:pPr>
              <a:spcAft>
                <a:spcPts val="1200"/>
              </a:spcAft>
            </a:pPr>
            <a:r>
              <a:rPr lang="cs-CZ" sz="2000" dirty="0" err="1" smtClean="0"/>
              <a:t>17PBBEM</a:t>
            </a:r>
            <a:r>
              <a:rPr lang="cs-CZ" sz="2000" dirty="0" smtClean="0"/>
              <a:t> </a:t>
            </a:r>
            <a:r>
              <a:rPr lang="cs-CZ" sz="2000" dirty="0"/>
              <a:t>Elektrická </a:t>
            </a:r>
            <a:r>
              <a:rPr lang="cs-CZ" sz="2000" dirty="0" smtClean="0"/>
              <a:t>měření (</a:t>
            </a:r>
            <a:r>
              <a:rPr lang="cs-CZ" sz="2000" dirty="0" err="1" smtClean="0"/>
              <a:t>17ABBEM</a:t>
            </a:r>
            <a:r>
              <a:rPr lang="cs-CZ" sz="2000" dirty="0" err="1" smtClean="0"/>
              <a:t>0</a:t>
            </a:r>
            <a:r>
              <a:rPr lang="cs-CZ" sz="2000" dirty="0" smtClean="0"/>
              <a:t>),</a:t>
            </a:r>
            <a:endParaRPr lang="cs-CZ" sz="2000" dirty="0" smtClean="0"/>
          </a:p>
          <a:p>
            <a:pPr>
              <a:spcAft>
                <a:spcPts val="1200"/>
              </a:spcAft>
            </a:pPr>
            <a:r>
              <a:rPr lang="cs-CZ" sz="2000" dirty="0" err="1"/>
              <a:t>17PBBEO</a:t>
            </a:r>
            <a:r>
              <a:rPr lang="cs-CZ" sz="2000" dirty="0"/>
              <a:t> Elektronické </a:t>
            </a:r>
            <a:r>
              <a:rPr lang="cs-CZ" sz="2000" dirty="0" smtClean="0"/>
              <a:t>obvody (</a:t>
            </a:r>
            <a:r>
              <a:rPr lang="cs-CZ" sz="2000" dirty="0" err="1" smtClean="0"/>
              <a:t>17ABBEO</a:t>
            </a:r>
            <a:r>
              <a:rPr lang="cs-CZ" sz="2000" dirty="0" smtClean="0"/>
              <a:t>).</a:t>
            </a:r>
            <a:endParaRPr lang="cs-CZ" sz="2000" dirty="0"/>
          </a:p>
          <a:p>
            <a:r>
              <a:rPr lang="cs-CZ" sz="2000" dirty="0" err="1" smtClean="0"/>
              <a:t>17PBBAZD</a:t>
            </a:r>
            <a:r>
              <a:rPr lang="cs-CZ" sz="2000" dirty="0" smtClean="0"/>
              <a:t> </a:t>
            </a:r>
            <a:r>
              <a:rPr lang="cs-CZ" sz="2000" dirty="0"/>
              <a:t>Analýza a zpracování obrazových </a:t>
            </a:r>
            <a:r>
              <a:rPr lang="cs-CZ" sz="2000" dirty="0" smtClean="0"/>
              <a:t>dat (</a:t>
            </a:r>
            <a:r>
              <a:rPr lang="cs-CZ" sz="2000" dirty="0" err="1" smtClean="0"/>
              <a:t>17ABBAZD</a:t>
            </a:r>
            <a:r>
              <a:rPr lang="cs-CZ" sz="2000" dirty="0" smtClean="0"/>
              <a:t>) </a:t>
            </a:r>
            <a:r>
              <a:rPr lang="cs-CZ" sz="2000" dirty="0" smtClean="0"/>
              <a:t>- je třeba zjistit rozsah event. překryvů</a:t>
            </a:r>
            <a:r>
              <a:rPr lang="cs-CZ" sz="2000" dirty="0" smtClean="0"/>
              <a:t>.</a:t>
            </a:r>
            <a:r>
              <a:rPr lang="en-US" sz="2000" dirty="0" smtClean="0"/>
              <a:t> T</a:t>
            </a:r>
            <a:r>
              <a:rPr lang="cs-CZ" sz="2000" dirty="0" err="1" smtClean="0"/>
              <a:t>éž</a:t>
            </a:r>
            <a:r>
              <a:rPr lang="cs-CZ" sz="2000" dirty="0" smtClean="0"/>
              <a:t> </a:t>
            </a:r>
            <a:r>
              <a:rPr lang="cs-CZ" sz="2000" dirty="0" err="1" smtClean="0"/>
              <a:t>17PBBZOD</a:t>
            </a:r>
            <a:r>
              <a:rPr lang="cs-CZ" sz="2000" dirty="0" smtClean="0"/>
              <a:t> Zpracování </a:t>
            </a:r>
            <a:r>
              <a:rPr lang="cs-CZ" sz="2000" dirty="0"/>
              <a:t>obrazových </a:t>
            </a:r>
            <a:r>
              <a:rPr lang="cs-CZ" sz="2000" dirty="0" smtClean="0"/>
              <a:t>dat</a:t>
            </a:r>
            <a:r>
              <a:rPr lang="en-US" sz="2000" dirty="0" smtClean="0"/>
              <a:t> </a:t>
            </a:r>
            <a:r>
              <a:rPr lang="cs-CZ" sz="2000" dirty="0" smtClean="0"/>
              <a:t>(</a:t>
            </a:r>
            <a:r>
              <a:rPr lang="cs-CZ" sz="2000" dirty="0" err="1" smtClean="0"/>
              <a:t>17ABBZOD</a:t>
            </a:r>
            <a:r>
              <a:rPr lang="cs-CZ" sz="2000" dirty="0" smtClean="0"/>
              <a:t>).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 smtClean="0">
                <a:solidFill>
                  <a:srgbClr val="0070C0"/>
                </a:solidFill>
              </a:rPr>
              <a:t>reakreditaci</a:t>
            </a:r>
            <a:r>
              <a:rPr lang="cs-CZ" sz="4000" dirty="0" smtClean="0">
                <a:solidFill>
                  <a:srgbClr val="0070C0"/>
                </a:solidFill>
              </a:rPr>
              <a:t>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Pochopení principů je velmi důležité pro bezchybné uplatňování nabytých vědomostí v praxi. Každý předmět popisného </a:t>
            </a:r>
            <a:r>
              <a:rPr lang="cs-CZ" altLang="cs-CZ" sz="2800" dirty="0"/>
              <a:t>, nebo </a:t>
            </a:r>
            <a:r>
              <a:rPr lang="cs-CZ" altLang="cs-CZ" sz="2800" dirty="0" smtClean="0"/>
              <a:t>návykového charakteru by měl mít jako předstupeň předmět/ty zahrnující fyzikální </a:t>
            </a:r>
            <a:r>
              <a:rPr lang="cs-CZ" altLang="cs-CZ" sz="2800" dirty="0" smtClean="0"/>
              <a:t>principy téhož.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477</TotalTime>
  <Words>253</Words>
  <Application>Microsoft Office PowerPoint</Application>
  <PresentationFormat>Custom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Technika-Bold</vt:lpstr>
      <vt:lpstr>Technika</vt:lpstr>
      <vt:lpstr>Motiv Office</vt:lpstr>
      <vt:lpstr>Pedagogická konference oboru Biomedicínský technik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laditoshi</cp:lastModifiedBy>
  <cp:revision>46</cp:revision>
  <dcterms:created xsi:type="dcterms:W3CDTF">2016-10-24T11:40:37Z</dcterms:created>
  <dcterms:modified xsi:type="dcterms:W3CDTF">2017-01-30T16:49:45Z</dcterms:modified>
</cp:coreProperties>
</file>