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60" r:id="rId4"/>
    <p:sldId id="261" r:id="rId5"/>
    <p:sldId id="258" r:id="rId6"/>
    <p:sldId id="263" r:id="rId7"/>
    <p:sldId id="266" r:id="rId8"/>
    <p:sldId id="264" r:id="rId9"/>
    <p:sldId id="265" r:id="rId10"/>
  </p:sldIdLst>
  <p:sldSz cx="12192000" cy="6858000"/>
  <p:notesSz cx="6797675" cy="9926638"/>
  <p:embeddedFontLst>
    <p:embeddedFont>
      <p:font typeface="Technika-Bold" panose="00000600000000000000" charset="-18"/>
      <p:regular r:id="rId12"/>
    </p:embeddedFont>
    <p:embeddedFont>
      <p:font typeface="Technika" panose="020B0604020202020204" charset="-18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9CF8-A70B-4CD3-A760-CEE53EBC630F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A0EA-DEB0-452D-91AE-6C05F6F348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26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Pedagogická konference oboru Biomedicínský technik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FAKULTA BIOMEDICÍNSKÉHO INŽENÝRSTVÍ</a:t>
            </a:r>
          </a:p>
          <a:p>
            <a:r>
              <a:rPr lang="cs-CZ" dirty="0" smtClean="0"/>
              <a:t>Nám. Sítná 3105, 272 01 Kladno</a:t>
            </a:r>
          </a:p>
          <a:p>
            <a:r>
              <a:rPr lang="cs-CZ" dirty="0" smtClean="0"/>
              <a:t>31. </a:t>
            </a:r>
            <a:r>
              <a:rPr lang="cs-CZ" dirty="0"/>
              <a:t>0</a:t>
            </a:r>
            <a:r>
              <a:rPr lang="cs-CZ" dirty="0" smtClean="0"/>
              <a:t>1. 2017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12" y="1804398"/>
            <a:ext cx="114021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17PBBEBI Etika v biomedicínském inženýrství</a:t>
            </a:r>
            <a:br>
              <a:rPr lang="cs-CZ" sz="4000" dirty="0" smtClean="0">
                <a:solidFill>
                  <a:srgbClr val="0070C0"/>
                </a:solidFill>
              </a:rPr>
            </a:br>
            <a:r>
              <a:rPr lang="cs-CZ" sz="4000" dirty="0" smtClean="0">
                <a:solidFill>
                  <a:srgbClr val="0070C0"/>
                </a:solidFill>
              </a:rPr>
              <a:t>(17ABBEBI)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4000" dirty="0" smtClean="0"/>
              <a:t>2+0 – </a:t>
            </a:r>
            <a:r>
              <a:rPr lang="cs-CZ" sz="4000" dirty="0" err="1" smtClean="0"/>
              <a:t>kl.z</a:t>
            </a:r>
            <a:r>
              <a:rPr lang="cs-CZ" sz="4000" dirty="0" smtClean="0"/>
              <a:t> - </a:t>
            </a:r>
            <a:r>
              <a:rPr lang="cs-CZ" sz="4000" dirty="0"/>
              <a:t>2</a:t>
            </a:r>
            <a:r>
              <a:rPr lang="cs-CZ" sz="4000" dirty="0" smtClean="0"/>
              <a:t> </a:t>
            </a:r>
            <a:r>
              <a:rPr lang="cs-CZ" sz="4000" dirty="0" err="1" smtClean="0"/>
              <a:t>kr.</a:t>
            </a:r>
            <a:r>
              <a:rPr lang="cs-CZ" sz="4000" dirty="0" smtClean="0"/>
              <a:t> – </a:t>
            </a:r>
            <a:r>
              <a:rPr lang="cs-CZ" sz="4000" dirty="0"/>
              <a:t>2</a:t>
            </a:r>
            <a:r>
              <a:rPr lang="cs-CZ" sz="4000" dirty="0" smtClean="0"/>
              <a:t>.r./LS – 4. sem</a:t>
            </a:r>
            <a:r>
              <a:rPr lang="cs-CZ" sz="4000" dirty="0"/>
              <a:t>. – předmět P</a:t>
            </a:r>
          </a:p>
          <a:p>
            <a:pPr algn="ctr"/>
            <a:endParaRPr lang="cs-CZ" sz="4000" dirty="0"/>
          </a:p>
          <a:p>
            <a:pPr algn="ctr"/>
            <a:r>
              <a:rPr lang="cs-CZ" sz="4000" u="sng" dirty="0" err="1" smtClean="0"/>
              <a:t>Dingová</a:t>
            </a:r>
            <a:r>
              <a:rPr lang="cs-CZ" sz="4000" u="sng" dirty="0" smtClean="0"/>
              <a:t> </a:t>
            </a:r>
            <a:r>
              <a:rPr lang="cs-CZ" sz="4000" u="sng" smtClean="0"/>
              <a:t>Šliková, </a:t>
            </a:r>
            <a:r>
              <a:rPr lang="cs-CZ" sz="4000" u="sng" dirty="0"/>
              <a:t>M</a:t>
            </a:r>
            <a:r>
              <a:rPr lang="cs-CZ" sz="4000" u="sng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9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Cíl/cíle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487573"/>
            <a:ext cx="11361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cs-CZ" sz="2400" dirty="0" smtClean="0"/>
              <a:t>Přehled základních etických pojmů a teorií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cs-CZ" sz="2400" dirty="0" smtClean="0"/>
              <a:t>Uvedení do problematiky aplikované </a:t>
            </a:r>
            <a:r>
              <a:rPr lang="cs-CZ" sz="2400" dirty="0"/>
              <a:t>etiky vzhledem k budoucímu profesnímu </a:t>
            </a:r>
            <a:r>
              <a:rPr lang="cs-CZ" sz="2400" dirty="0" smtClean="0"/>
              <a:t>zaměření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cs-CZ" sz="2400" dirty="0" smtClean="0"/>
              <a:t>Udržení a rozvoj  humanitní vzdělanosti u technicky orientovaných studentů</a:t>
            </a:r>
          </a:p>
        </p:txBody>
      </p:sp>
    </p:spTree>
    <p:extLst>
      <p:ext uri="{BB962C8B-B14F-4D97-AF65-F5344CB8AC3E}">
        <p14:creationId xmlns:p14="http://schemas.microsoft.com/office/powerpoint/2010/main" val="289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Vstupní požadavky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6164" y="3127837"/>
            <a:ext cx="1136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Znalosti z humanitních předmětů v rozsahu středoškolského studia (základy filozofie, historie, psychologie)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24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Výstupní znalosti, dovednosti, kompetence, …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058" y="2599764"/>
            <a:ext cx="113619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Technika" panose="020B0604020202020204" charset="-18"/>
              <a:buChar char="‒"/>
            </a:pPr>
            <a:r>
              <a:rPr lang="cs-CZ" sz="2800" dirty="0" smtClean="0"/>
              <a:t>Znalost základních pojmů a kontroverzních témat v teoretické </a:t>
            </a:r>
            <a:r>
              <a:rPr lang="cs-CZ" sz="2800" dirty="0"/>
              <a:t>i aplikované </a:t>
            </a:r>
            <a:r>
              <a:rPr lang="cs-CZ" sz="2800" dirty="0" smtClean="0"/>
              <a:t>etice</a:t>
            </a:r>
          </a:p>
          <a:p>
            <a:pPr marL="457200" indent="-457200">
              <a:spcAft>
                <a:spcPts val="1200"/>
              </a:spcAft>
              <a:buFont typeface="Technika" panose="020B0604020202020204" charset="-18"/>
              <a:buChar char="‒"/>
            </a:pPr>
            <a:r>
              <a:rPr lang="cs-CZ" sz="2800" dirty="0" smtClean="0"/>
              <a:t>Schopnost pomocí </a:t>
            </a:r>
            <a:r>
              <a:rPr lang="cs-CZ" sz="2800" dirty="0"/>
              <a:t>získaných </a:t>
            </a:r>
            <a:r>
              <a:rPr lang="cs-CZ" sz="2800" dirty="0" smtClean="0"/>
              <a:t>znalostí kriticky uvažovat, </a:t>
            </a:r>
            <a:r>
              <a:rPr lang="cs-CZ" sz="2800" dirty="0"/>
              <a:t>diskutovat, argumentovat a obhajovat </a:t>
            </a:r>
            <a:r>
              <a:rPr lang="cs-CZ" sz="2800" dirty="0" smtClean="0"/>
              <a:t>vlastní </a:t>
            </a:r>
            <a:r>
              <a:rPr lang="cs-CZ" sz="2800" dirty="0"/>
              <a:t>názory v oblasti eticky dilematických </a:t>
            </a:r>
            <a:r>
              <a:rPr lang="cs-CZ" sz="2800" dirty="0" smtClean="0"/>
              <a:t>situací</a:t>
            </a:r>
          </a:p>
          <a:p>
            <a:pPr marL="457200" indent="-457200">
              <a:spcAft>
                <a:spcPts val="1200"/>
              </a:spcAft>
              <a:buFont typeface="Technika" panose="020B0604020202020204" charset="-18"/>
              <a:buChar char="‒"/>
            </a:pPr>
            <a:r>
              <a:rPr lang="cs-CZ" sz="2800" dirty="0" smtClean="0"/>
              <a:t>Schopnost </a:t>
            </a:r>
            <a:r>
              <a:rPr lang="cs-CZ" sz="2800" dirty="0"/>
              <a:t>práce s </a:t>
            </a:r>
            <a:r>
              <a:rPr lang="cs-CZ" sz="2800" dirty="0" smtClean="0"/>
              <a:t>odbornou literaturou</a:t>
            </a:r>
          </a:p>
          <a:p>
            <a:pPr marL="457200" indent="-457200">
              <a:spcAft>
                <a:spcPts val="1200"/>
              </a:spcAft>
              <a:buFont typeface="Technika" panose="020B0604020202020204" charset="-18"/>
              <a:buChar char="‒"/>
            </a:pPr>
            <a:r>
              <a:rPr lang="cs-CZ" altLang="cs-CZ" sz="2800" dirty="0" smtClean="0"/>
              <a:t>Schopnost empatie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7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Koncepce výuky, dosavadní zkušenosti, dobrá výuková praxe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4844" y="2994667"/>
            <a:ext cx="117471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/>
              <a:t>Metodika: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dirty="0" smtClean="0"/>
              <a:t>Přednášky s následnou diskuzí – konfrontace různých názorů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dirty="0" smtClean="0"/>
              <a:t>Vyučující „moderátor“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cs-CZ" sz="2000" dirty="0" smtClean="0"/>
              <a:t>Přehled </a:t>
            </a:r>
            <a:r>
              <a:rPr lang="cs-CZ" sz="2000" dirty="0"/>
              <a:t>základních etických pojmů a </a:t>
            </a:r>
            <a:r>
              <a:rPr lang="cs-CZ" sz="2000" dirty="0" smtClean="0"/>
              <a:t>teorií</a:t>
            </a:r>
            <a:endParaRPr lang="cs-CZ" sz="20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dirty="0"/>
              <a:t>terminologie, historické souvislosti, současnost, vztah etiky a práva..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cs-CZ" sz="2000" dirty="0"/>
              <a:t>Uvedení do problematiky aplikované etiky vzhledem k budoucímu profesnímu zaměření: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dirty="0" smtClean="0"/>
              <a:t>práva </a:t>
            </a:r>
            <a:r>
              <a:rPr lang="cs-CZ" dirty="0"/>
              <a:t>pacienta v mezinárodních a národních </a:t>
            </a:r>
            <a:r>
              <a:rPr lang="cs-CZ" dirty="0" smtClean="0"/>
              <a:t>normách, eutanazie, asistovaná reprodukce, transplantační medicína, výzkum , z</a:t>
            </a:r>
            <a:r>
              <a:rPr lang="cs-CZ" altLang="cs-CZ" dirty="0" smtClean="0"/>
              <a:t>avádění </a:t>
            </a:r>
            <a:r>
              <a:rPr lang="cs-CZ" altLang="cs-CZ" dirty="0"/>
              <a:t>nových </a:t>
            </a:r>
            <a:r>
              <a:rPr lang="cs-CZ" altLang="cs-CZ" dirty="0" smtClean="0"/>
              <a:t>technologií, alokace zdrojů ve zdravotnictví, reklama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2590799"/>
            <a:ext cx="11361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Klasifikovaný zápočet:</a:t>
            </a:r>
          </a:p>
          <a:p>
            <a:pPr>
              <a:spcAft>
                <a:spcPts val="1200"/>
              </a:spcAft>
            </a:pPr>
            <a:r>
              <a:rPr lang="cs-CZ" altLang="cs-CZ" sz="2400" dirty="0" smtClean="0"/>
              <a:t>Test – vhodné k ověření znalosti základních pojmů</a:t>
            </a:r>
          </a:p>
          <a:p>
            <a:pPr>
              <a:spcAft>
                <a:spcPts val="1200"/>
              </a:spcAft>
            </a:pPr>
            <a:r>
              <a:rPr lang="cs-CZ" altLang="cs-CZ" sz="2400" dirty="0" smtClean="0"/>
              <a:t>Seminární práce – zpracování studentem vybraného tématu- následná diskuze- obhajoba práce a názorů, práce s literaturou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1010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Doporučení, „požadavky“ na ostatní předměty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Text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714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Sdělení na závěr (poznatek k </a:t>
            </a:r>
            <a:r>
              <a:rPr lang="cs-CZ" sz="4000" dirty="0" err="1" smtClean="0">
                <a:solidFill>
                  <a:srgbClr val="0070C0"/>
                </a:solidFill>
              </a:rPr>
              <a:t>reakreditaci</a:t>
            </a:r>
            <a:r>
              <a:rPr lang="cs-CZ" sz="4000" dirty="0" smtClean="0">
                <a:solidFill>
                  <a:srgbClr val="0070C0"/>
                </a:solidFill>
              </a:rPr>
              <a:t>, …)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Výuka etiky: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-</a:t>
            </a:r>
            <a:r>
              <a:rPr lang="cs-CZ" altLang="cs-CZ" sz="2800" dirty="0" smtClean="0"/>
              <a:t> 	přednášky pro uvedení do problematiky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hodné zařadit: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 smtClean="0"/>
              <a:t>semináře v menším počtu studentů - forma diskuzí 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/>
              <a:t>k</a:t>
            </a:r>
            <a:r>
              <a:rPr lang="cs-CZ" altLang="cs-CZ" sz="2800" dirty="0" smtClean="0"/>
              <a:t>e KZ seminární práce - etická problematika BMT– následná diskuze a obhajoba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4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1583</TotalTime>
  <Words>175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Technika-Bold</vt:lpstr>
      <vt:lpstr>Arial</vt:lpstr>
      <vt:lpstr>Technika</vt:lpstr>
      <vt:lpstr>Calibri</vt:lpstr>
      <vt:lpstr>Motiv Office</vt:lpstr>
      <vt:lpstr>Pedagogická konference oboru Biomedicínský technik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Mgr. Dingová</cp:lastModifiedBy>
  <cp:revision>37</cp:revision>
  <cp:lastPrinted>2017-01-24T09:15:37Z</cp:lastPrinted>
  <dcterms:created xsi:type="dcterms:W3CDTF">2016-10-24T11:40:37Z</dcterms:created>
  <dcterms:modified xsi:type="dcterms:W3CDTF">2017-01-24T09:15:41Z</dcterms:modified>
</cp:coreProperties>
</file>