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-Bold" panose="00000600000000000000" charset="0"/>
      <p:regular r:id="rId10"/>
    </p:embeddedFont>
    <p:embeddedFont>
      <p:font typeface="Technika" panose="020B060402020202020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33082" y="1804398"/>
            <a:ext cx="1172393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17PBBELF Elektrofyziologie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(17ABBELF)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1+1 – </a:t>
            </a:r>
            <a:r>
              <a:rPr lang="cs-CZ" sz="4000" dirty="0" err="1" smtClean="0"/>
              <a:t>z,zk</a:t>
            </a:r>
            <a:r>
              <a:rPr lang="cs-CZ" sz="4000" dirty="0" smtClean="0"/>
              <a:t> - 4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</a:t>
            </a:r>
            <a:r>
              <a:rPr lang="cs-CZ" sz="4000" dirty="0"/>
              <a:t>2</a:t>
            </a:r>
            <a:r>
              <a:rPr lang="cs-CZ" sz="4000" dirty="0" smtClean="0"/>
              <a:t>.r./ZS – 3. sem</a:t>
            </a:r>
            <a:r>
              <a:rPr lang="cs-CZ" sz="4000" dirty="0"/>
              <a:t>. – předmět </a:t>
            </a:r>
            <a:r>
              <a:rPr lang="cs-CZ" sz="4000" dirty="0" smtClean="0"/>
              <a:t>P</a:t>
            </a:r>
            <a:endParaRPr lang="cs-CZ" sz="4000" dirty="0"/>
          </a:p>
          <a:p>
            <a:pPr algn="ctr"/>
            <a:endParaRPr lang="cs-CZ" sz="4000" dirty="0"/>
          </a:p>
          <a:p>
            <a:pPr algn="ctr"/>
            <a:r>
              <a:rPr lang="cs-CZ" sz="4000" dirty="0" smtClean="0"/>
              <a:t>Kučera, P., </a:t>
            </a:r>
            <a:r>
              <a:rPr lang="cs-CZ" sz="4000" u="sng" dirty="0" smtClean="0"/>
              <a:t>Sedova, K.</a:t>
            </a:r>
            <a:r>
              <a:rPr lang="cs-CZ" sz="4000" dirty="0" smtClean="0"/>
              <a:t>, </a:t>
            </a:r>
            <a:r>
              <a:rPr lang="cs-CZ" sz="4000" dirty="0" err="1" smtClean="0"/>
              <a:t>Efremová</a:t>
            </a:r>
            <a:r>
              <a:rPr lang="cs-CZ" sz="4000" dirty="0" smtClean="0"/>
              <a:t>, Y., Hozman, J.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Seznámit studenty </a:t>
            </a:r>
            <a:r>
              <a:rPr lang="cs-CZ" altLang="cs-CZ" sz="2800" dirty="0" smtClean="0"/>
              <a:t>s </a:t>
            </a:r>
            <a:r>
              <a:rPr lang="cs-CZ" altLang="cs-CZ" sz="2800" dirty="0"/>
              <a:t>teorií vzniku elektrických projevů </a:t>
            </a:r>
            <a:r>
              <a:rPr lang="cs-CZ" altLang="cs-CZ" sz="2800" dirty="0" smtClean="0"/>
              <a:t>na úrovní buňky, orgánu a organismu celkem, s </a:t>
            </a:r>
            <a:r>
              <a:rPr lang="cs-CZ" altLang="cs-CZ" sz="2800" dirty="0"/>
              <a:t>možnostmi měření a využití těchto </a:t>
            </a:r>
            <a:r>
              <a:rPr lang="cs-CZ" altLang="cs-CZ" sz="2800" dirty="0" smtClean="0"/>
              <a:t>projevů. Dílčím cílem je umožnit </a:t>
            </a:r>
            <a:r>
              <a:rPr lang="cs-CZ" altLang="cs-CZ" sz="2800" dirty="0"/>
              <a:t>studentům experimentální </a:t>
            </a:r>
            <a:r>
              <a:rPr lang="cs-CZ" altLang="cs-CZ" sz="2800" dirty="0" smtClean="0"/>
              <a:t>ověření získaných znalostí.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l-PL" altLang="cs-CZ" sz="2800" dirty="0"/>
              <a:t>Tento předmět </a:t>
            </a:r>
            <a:r>
              <a:rPr lang="pl-PL" altLang="cs-CZ" sz="2800" dirty="0" smtClean="0"/>
              <a:t>navazuje </a:t>
            </a:r>
            <a:r>
              <a:rPr lang="pl-PL" altLang="cs-CZ" sz="2800" dirty="0"/>
              <a:t>na </a:t>
            </a:r>
            <a:r>
              <a:rPr lang="pl-PL" altLang="cs-CZ" sz="2800" dirty="0" smtClean="0"/>
              <a:t>předměty Anatomie </a:t>
            </a:r>
            <a:r>
              <a:rPr lang="pl-PL" altLang="cs-CZ" sz="2800" dirty="0"/>
              <a:t>a </a:t>
            </a:r>
            <a:r>
              <a:rPr lang="pl-PL" altLang="cs-CZ" sz="2800" dirty="0" smtClean="0"/>
              <a:t>fyziologie </a:t>
            </a:r>
            <a:r>
              <a:rPr lang="pl-PL" altLang="cs-CZ" sz="2800" dirty="0"/>
              <a:t>I. a </a:t>
            </a:r>
            <a:r>
              <a:rPr lang="pl-PL" altLang="cs-CZ" sz="2800" dirty="0" smtClean="0"/>
              <a:t>II.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a</a:t>
            </a:r>
            <a:r>
              <a:rPr lang="cs-CZ" altLang="cs-CZ" sz="2800" dirty="0" smtClean="0"/>
              <a:t> vyžaduje základní </a:t>
            </a:r>
            <a:r>
              <a:rPr lang="cs-CZ" altLang="cs-CZ" sz="2800" dirty="0"/>
              <a:t>znalosti </a:t>
            </a:r>
            <a:r>
              <a:rPr lang="cs-CZ" altLang="cs-CZ" sz="2800" dirty="0" smtClean="0"/>
              <a:t>struktury (anatomie) a funkce (fyziologie) následujících soustav (vzrušivé tkáně):</a:t>
            </a:r>
            <a:endParaRPr lang="cs-CZ" altLang="cs-CZ" sz="2800" dirty="0"/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nervová</a:t>
            </a:r>
            <a:endParaRPr lang="cs-CZ" altLang="cs-CZ" sz="2800" dirty="0"/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pohybová </a:t>
            </a:r>
            <a:endParaRPr lang="cs-CZ" altLang="cs-CZ" sz="2800" dirty="0"/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oběhová (především srdce)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Předmět </a:t>
            </a:r>
            <a:r>
              <a:rPr lang="en-US" altLang="cs-CZ" sz="2800" dirty="0" smtClean="0"/>
              <a:t>se </a:t>
            </a:r>
            <a:r>
              <a:rPr lang="cs-CZ" altLang="cs-CZ" sz="2800" dirty="0" smtClean="0"/>
              <a:t>zabývá </a:t>
            </a:r>
            <a:r>
              <a:rPr lang="cs-CZ" altLang="cs-CZ" sz="2800" dirty="0"/>
              <a:t>problematikou vzrušivých tkání </a:t>
            </a:r>
            <a:r>
              <a:rPr lang="cs-CZ" altLang="cs-CZ" sz="2800" dirty="0" smtClean="0"/>
              <a:t>(nervové, </a:t>
            </a:r>
            <a:r>
              <a:rPr lang="cs-CZ" altLang="cs-CZ" sz="2800" dirty="0"/>
              <a:t>svalové, žlázové</a:t>
            </a:r>
            <a:r>
              <a:rPr lang="cs-CZ" altLang="cs-CZ" sz="2800" dirty="0" smtClean="0"/>
              <a:t>)  a poskytuje znalosti fyziologie elektrických procesů </a:t>
            </a:r>
            <a:r>
              <a:rPr lang="cs-CZ" altLang="cs-CZ" sz="2800" dirty="0"/>
              <a:t>na různých úrovních</a:t>
            </a:r>
            <a:r>
              <a:rPr lang="cs-CZ" altLang="cs-CZ" sz="2800" dirty="0" smtClean="0"/>
              <a:t>: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buňka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tkáň 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/>
              <a:t>o</a:t>
            </a:r>
            <a:r>
              <a:rPr lang="cs-CZ" altLang="cs-CZ" sz="2800" dirty="0" smtClean="0"/>
              <a:t>rgán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organizmus</a:t>
            </a:r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b="1" dirty="0" smtClean="0"/>
              <a:t>Obecná část: </a:t>
            </a:r>
            <a:r>
              <a:rPr lang="cs-CZ" altLang="cs-CZ" sz="2800" dirty="0" smtClean="0"/>
              <a:t> Základy elektrofyziologie; </a:t>
            </a:r>
            <a:r>
              <a:rPr lang="cs-CZ" altLang="cs-CZ" sz="2800" dirty="0"/>
              <a:t>Struktura buněčné </a:t>
            </a:r>
            <a:r>
              <a:rPr lang="cs-CZ" altLang="cs-CZ" sz="2800" dirty="0" smtClean="0"/>
              <a:t>membrány;  Klidový a akční potenciál; </a:t>
            </a:r>
            <a:r>
              <a:rPr lang="cs-CZ" altLang="cs-CZ" sz="2800" dirty="0"/>
              <a:t>Principy šíření akčního </a:t>
            </a:r>
            <a:r>
              <a:rPr lang="cs-CZ" altLang="cs-CZ" sz="2800" dirty="0" smtClean="0"/>
              <a:t>potenciálu; Geneze </a:t>
            </a:r>
            <a:r>
              <a:rPr lang="cs-CZ" altLang="cs-CZ" sz="2800" dirty="0"/>
              <a:t>eklektického </a:t>
            </a:r>
            <a:r>
              <a:rPr lang="cs-CZ" altLang="cs-CZ" sz="2800" dirty="0" smtClean="0"/>
              <a:t>impulzu.</a:t>
            </a:r>
          </a:p>
          <a:p>
            <a:pPr>
              <a:spcAft>
                <a:spcPts val="1200"/>
              </a:spcAft>
            </a:pPr>
            <a:r>
              <a:rPr lang="cs-CZ" altLang="cs-CZ" sz="2800" b="1" dirty="0" smtClean="0"/>
              <a:t>Speciální elektrofyziologie: </a:t>
            </a:r>
            <a:r>
              <a:rPr lang="cs-CZ" altLang="cs-CZ" sz="2800" dirty="0" smtClean="0"/>
              <a:t> Akční </a:t>
            </a:r>
            <a:r>
              <a:rPr lang="cs-CZ" altLang="cs-CZ" sz="2800" dirty="0"/>
              <a:t>potenciál svalového </a:t>
            </a:r>
            <a:r>
              <a:rPr lang="cs-CZ" altLang="cs-CZ" sz="2800" dirty="0" smtClean="0"/>
              <a:t>vlákna;  Elektrofyziologie srdce.</a:t>
            </a: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b="1" dirty="0" smtClean="0"/>
              <a:t>Fyzikální principy elektrofyziologie:</a:t>
            </a:r>
            <a:r>
              <a:rPr lang="cs-CZ" altLang="cs-CZ" sz="2800" dirty="0" smtClean="0"/>
              <a:t> Přenos </a:t>
            </a:r>
            <a:r>
              <a:rPr lang="cs-CZ" altLang="cs-CZ" sz="2800" dirty="0"/>
              <a:t>náboje - hnací síla buněčných </a:t>
            </a:r>
            <a:r>
              <a:rPr lang="cs-CZ" altLang="cs-CZ" sz="2800" dirty="0" smtClean="0"/>
              <a:t>funkcí. Přenos </a:t>
            </a:r>
            <a:r>
              <a:rPr lang="cs-CZ" altLang="cs-CZ" sz="2800" dirty="0"/>
              <a:t>a uchovávání </a:t>
            </a:r>
            <a:r>
              <a:rPr lang="cs-CZ" altLang="cs-CZ" sz="2800" dirty="0" smtClean="0"/>
              <a:t>informace.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47729" y="2603678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Zatím nebyly zjištěny nějaké specifické požadavky kromě základních znalostí anatomie a fyziologie 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Předmět poskytuje studentům nezbytné znalosti v předmětné oblasti, případně může </a:t>
            </a:r>
            <a:r>
              <a:rPr lang="cs-CZ" altLang="cs-CZ" sz="2800" smtClean="0"/>
              <a:t>sloužit jako podpora </a:t>
            </a:r>
            <a:r>
              <a:rPr lang="cs-CZ" altLang="cs-CZ" sz="2800" dirty="0" smtClean="0"/>
              <a:t>při přípravě bakalářské práce. </a:t>
            </a:r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495</TotalTime>
  <Words>245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Technika-Bold</vt:lpstr>
      <vt:lpstr>Technika</vt:lpstr>
      <vt:lpstr>Arial</vt:lpstr>
      <vt:lpstr>Motiv Office</vt:lpstr>
      <vt:lpstr>Pedagogická konference oboru Biomedicínský technik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Ксения Седова</cp:lastModifiedBy>
  <cp:revision>44</cp:revision>
  <dcterms:created xsi:type="dcterms:W3CDTF">2016-10-24T11:40:37Z</dcterms:created>
  <dcterms:modified xsi:type="dcterms:W3CDTF">2017-01-31T08:40:50Z</dcterms:modified>
</cp:coreProperties>
</file>