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6" r:id="rId8"/>
    <p:sldId id="264" r:id="rId9"/>
    <p:sldId id="265" r:id="rId10"/>
  </p:sldIdLst>
  <p:sldSz cx="12192000" cy="6858000"/>
  <p:notesSz cx="6858000" cy="9144000"/>
  <p:embeddedFontLst>
    <p:embeddedFont>
      <p:font typeface="Technika-Bold" panose="00000600000000000000" charset="-18"/>
      <p:regular r:id="rId11"/>
    </p:embeddedFont>
    <p:embeddedFont>
      <p:font typeface="Technika" panose="020B0604020202020204" charset="-18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edmety.fbmi.cvut.cz/17PBBFY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17PBBEM Elektrická měření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(17ABBEM)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 smtClean="0"/>
              <a:t>Kneppo, </a:t>
            </a:r>
            <a:r>
              <a:rPr lang="cs-CZ" sz="4000" dirty="0"/>
              <a:t>P</a:t>
            </a:r>
            <a:r>
              <a:rPr lang="cs-CZ" sz="4000" dirty="0" smtClean="0"/>
              <a:t>., </a:t>
            </a:r>
            <a:r>
              <a:rPr lang="cs-CZ" sz="4000" u="sng" dirty="0" smtClean="0"/>
              <a:t>Vrba, J.</a:t>
            </a:r>
            <a:r>
              <a:rPr lang="cs-CZ" sz="4000" dirty="0" smtClean="0"/>
              <a:t>, </a:t>
            </a:r>
            <a:r>
              <a:rPr lang="cs-CZ" sz="4000" dirty="0" err="1"/>
              <a:t>Ráfl</a:t>
            </a:r>
            <a:r>
              <a:rPr lang="cs-CZ" sz="4000" dirty="0"/>
              <a:t>, J</a:t>
            </a:r>
            <a:r>
              <a:rPr lang="cs-CZ" sz="4000" dirty="0" smtClean="0"/>
              <a:t>., </a:t>
            </a:r>
            <a:r>
              <a:rPr lang="cs-CZ" sz="4000" dirty="0" smtClean="0"/>
              <a:t>Matějka</a:t>
            </a:r>
            <a:r>
              <a:rPr lang="cs-CZ" sz="4000" dirty="0" smtClean="0"/>
              <a:t>, R</a:t>
            </a:r>
            <a:r>
              <a:rPr lang="cs-CZ" sz="40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pochopit principy </a:t>
            </a:r>
            <a:r>
              <a:rPr lang="cs-CZ" sz="2800" dirty="0" smtClean="0"/>
              <a:t>fungování základních </a:t>
            </a:r>
            <a:r>
              <a:rPr lang="cs-CZ" sz="2800" dirty="0" smtClean="0"/>
              <a:t>měřicích přístrojů a </a:t>
            </a:r>
            <a:r>
              <a:rPr lang="cs-CZ" sz="2800" dirty="0" smtClean="0"/>
              <a:t>získat znalosti o </a:t>
            </a:r>
            <a:r>
              <a:rPr lang="cs-CZ" sz="2800" dirty="0" smtClean="0"/>
              <a:t>jejich vlastnostech, </a:t>
            </a:r>
            <a:endParaRPr lang="cs-CZ" sz="2800" dirty="0"/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získat </a:t>
            </a:r>
            <a:r>
              <a:rPr lang="cs-CZ" sz="2800" dirty="0"/>
              <a:t>potřebné znalosti a dovednosti měření elektrických </a:t>
            </a:r>
            <a:r>
              <a:rPr lang="cs-CZ" sz="2800" dirty="0" smtClean="0"/>
              <a:t>veličin,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získat praktické dovednosti </a:t>
            </a:r>
            <a:r>
              <a:rPr lang="cs-CZ" sz="2800" dirty="0"/>
              <a:t>pro </a:t>
            </a:r>
            <a:r>
              <a:rPr lang="cs-CZ" sz="2800" u="sng" dirty="0"/>
              <a:t>uživatele</a:t>
            </a:r>
            <a:r>
              <a:rPr lang="cs-CZ" sz="2800" dirty="0"/>
              <a:t> měřících přístrojů a </a:t>
            </a:r>
            <a:r>
              <a:rPr lang="cs-CZ" sz="2800" dirty="0" smtClean="0"/>
              <a:t>systémů (nikoliv </a:t>
            </a:r>
            <a:r>
              <a:rPr lang="cs-CZ" sz="2800" dirty="0"/>
              <a:t>pro jejich </a:t>
            </a:r>
            <a:r>
              <a:rPr lang="cs-CZ" sz="2800" dirty="0" smtClean="0"/>
              <a:t>konstruktéry).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hlinkClick r:id="rId2"/>
              </a:rPr>
              <a:t>Fyzika II</a:t>
            </a:r>
            <a:r>
              <a:rPr lang="cs-CZ" sz="2800" dirty="0"/>
              <a:t> (17PBBFY2)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schopnost zapojit elektrický obvod dle </a:t>
            </a:r>
            <a:r>
              <a:rPr lang="cs-CZ" sz="2800" dirty="0" smtClean="0"/>
              <a:t>schéma</a:t>
            </a:r>
            <a:r>
              <a:rPr lang="en-US" sz="2800" dirty="0" smtClean="0"/>
              <a:t>t</a:t>
            </a:r>
            <a:r>
              <a:rPr lang="cs-CZ" sz="2800" dirty="0" smtClean="0"/>
              <a:t> zapojení,</a:t>
            </a:r>
            <a:endParaRPr 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chopnost nastavit </a:t>
            </a:r>
            <a:r>
              <a:rPr lang="cs-CZ" sz="2800" dirty="0" smtClean="0"/>
              <a:t>měřicí přístroje a zdroje/generátory,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schopnost vypočítat </a:t>
            </a:r>
            <a:r>
              <a:rPr lang="cs-CZ" sz="2800" dirty="0"/>
              <a:t>nejistotu měření a správně uvádět </a:t>
            </a:r>
            <a:r>
              <a:rPr lang="cs-CZ" sz="2800" dirty="0" smtClean="0"/>
              <a:t>výsledky měření,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schopnost správně zvolit měřící přístroj </a:t>
            </a:r>
            <a:r>
              <a:rPr lang="cs-CZ" sz="2800" dirty="0"/>
              <a:t>s ohledem na požadovanou nejistotu </a:t>
            </a:r>
            <a:r>
              <a:rPr lang="cs-CZ" sz="2800" dirty="0" smtClean="0"/>
              <a:t>měření,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schopnost </a:t>
            </a:r>
            <a:r>
              <a:rPr lang="cs-CZ" sz="2800" dirty="0"/>
              <a:t>vypracovat protokol o </a:t>
            </a:r>
            <a:r>
              <a:rPr lang="cs-CZ" sz="2800" dirty="0" smtClean="0"/>
              <a:t>měření.</a:t>
            </a:r>
            <a:endParaRPr lang="cs-CZ" sz="2800" dirty="0"/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n</a:t>
            </a:r>
            <a:r>
              <a:rPr lang="cs-CZ" altLang="cs-CZ" sz="2800" dirty="0" smtClean="0"/>
              <a:t>a přednáškách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etalony, principy metod, rozsah měření a způsoby určení nejistot měření.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na cvičeních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seznámení se základními vlastnostmi, zapojením a nastavení často používaných měřicích přístrojů,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t</a:t>
            </a:r>
            <a:r>
              <a:rPr lang="cs-CZ" altLang="cs-CZ" sz="2800" dirty="0" smtClean="0"/>
              <a:t>eoretický úvod k laboratorním úlohám,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studenti </a:t>
            </a:r>
            <a:r>
              <a:rPr lang="cs-CZ" altLang="cs-CZ" sz="2800" dirty="0" smtClean="0"/>
              <a:t>postupně řeší </a:t>
            </a:r>
            <a:r>
              <a:rPr lang="cs-CZ" altLang="cs-CZ" sz="2800" dirty="0" smtClean="0"/>
              <a:t>10 laboratorních </a:t>
            </a:r>
            <a:r>
              <a:rPr lang="cs-CZ" altLang="cs-CZ" sz="2800" dirty="0" smtClean="0"/>
              <a:t>úloh (ve dvojicích) </a:t>
            </a:r>
            <a:r>
              <a:rPr lang="cs-CZ" altLang="cs-CZ" sz="2800" dirty="0" smtClean="0"/>
              <a:t>a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disponují 2-4 stránkovými návody s potřebnou teorií a definovanými úkoly.</a:t>
            </a:r>
          </a:p>
        </p:txBody>
      </p:sp>
    </p:spTree>
    <p:extLst>
      <p:ext uri="{BB962C8B-B14F-4D97-AF65-F5344CB8AC3E}">
        <p14:creationId xmlns:p14="http://schemas.microsoft.com/office/powerpoint/2010/main" val="13640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Studenti 3 semestru ČVUT</a:t>
            </a:r>
            <a:r>
              <a:rPr lang="cs-CZ" altLang="cs-CZ" sz="2800" dirty="0" smtClean="0"/>
              <a:t> nejsou </a:t>
            </a:r>
            <a:r>
              <a:rPr lang="cs-CZ" altLang="cs-CZ" sz="2800" dirty="0" smtClean="0"/>
              <a:t>schopni vypočítat střední hodnotu </a:t>
            </a:r>
            <a:r>
              <a:rPr lang="cs-CZ" altLang="cs-CZ" sz="2800" dirty="0" smtClean="0"/>
              <a:t>periodického obdélníkového signálu</a:t>
            </a:r>
            <a:r>
              <a:rPr lang="cs-CZ" altLang="cs-CZ" sz="2800" dirty="0" smtClean="0"/>
              <a:t>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Vyšší nároky na kvalitu </a:t>
            </a:r>
            <a:r>
              <a:rPr lang="cs-CZ" altLang="cs-CZ" sz="2800" dirty="0" smtClean="0"/>
              <a:t>protokolů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Vyšší frekvence </a:t>
            </a:r>
            <a:r>
              <a:rPr lang="cs-CZ" altLang="cs-CZ" sz="2800" dirty="0" smtClean="0"/>
              <a:t>určení nejistot měření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Vyšší </a:t>
            </a:r>
            <a:r>
              <a:rPr lang="cs-CZ" altLang="cs-CZ" sz="2800" dirty="0" smtClean="0"/>
              <a:t>důraz na práci studentů s katalogovými listy součástek a s návody k přístrojům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2041</TotalTime>
  <Words>238</Words>
  <Application>Microsoft Office PowerPoint</Application>
  <PresentationFormat>Širokoúhlá obrazovka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JV</cp:lastModifiedBy>
  <cp:revision>52</cp:revision>
  <dcterms:created xsi:type="dcterms:W3CDTF">2016-10-24T11:40:37Z</dcterms:created>
  <dcterms:modified xsi:type="dcterms:W3CDTF">2017-01-30T17:03:02Z</dcterms:modified>
</cp:coreProperties>
</file>