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7" r:id="rId7"/>
    <p:sldId id="268" r:id="rId8"/>
  </p:sldIdLst>
  <p:sldSz cx="12192000" cy="6858000"/>
  <p:notesSz cx="6858000" cy="9144000"/>
  <p:embeddedFontLst>
    <p:embeddedFont>
      <p:font typeface="Technika-Bold" panose="00000600000000000000" charset="-18"/>
      <p:regular r:id="rId9"/>
    </p:embeddedFont>
    <p:embeddedFont>
      <p:font typeface="Technika" panose="020B0604020202020204" charset="-18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1326" y="10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redmety.fbmi.cvut.cz/17PBBLPZ1" TargetMode="External"/><Relationship Id="rId2" Type="http://schemas.openxmlformats.org/officeDocument/2006/relationships/hyperlink" Target="http://predmety.fbmi.cvut.cz/17PBBBL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43435" y="1804398"/>
            <a:ext cx="1181357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17PBBEMP Elektromagnetické pole živých organizmů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(17ABBEMP)</a:t>
            </a:r>
          </a:p>
          <a:p>
            <a:pPr algn="ctr"/>
            <a:endParaRPr lang="cs-CZ" sz="4000" dirty="0" smtClean="0"/>
          </a:p>
          <a:p>
            <a:pPr algn="ctr"/>
            <a:r>
              <a:rPr lang="cs-CZ" sz="4000" dirty="0" smtClean="0"/>
              <a:t>1+1 – </a:t>
            </a:r>
            <a:r>
              <a:rPr lang="cs-CZ" sz="4000" dirty="0" err="1" smtClean="0"/>
              <a:t>kl.z</a:t>
            </a:r>
            <a:r>
              <a:rPr lang="cs-CZ" sz="4000" dirty="0" smtClean="0"/>
              <a:t> - </a:t>
            </a:r>
            <a:r>
              <a:rPr lang="cs-CZ" sz="4000" dirty="0"/>
              <a:t>2</a:t>
            </a:r>
            <a:r>
              <a:rPr lang="cs-CZ" sz="4000" dirty="0" smtClean="0"/>
              <a:t>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</a:t>
            </a:r>
            <a:r>
              <a:rPr lang="cs-CZ" sz="4000" dirty="0"/>
              <a:t>3</a:t>
            </a:r>
            <a:r>
              <a:rPr lang="cs-CZ" sz="4000" dirty="0" smtClean="0"/>
              <a:t>.r./LS – 6. sem. – </a:t>
            </a:r>
            <a:r>
              <a:rPr lang="cs-CZ" sz="4000" dirty="0"/>
              <a:t>předmět </a:t>
            </a:r>
            <a:r>
              <a:rPr lang="cs-CZ" sz="4000" dirty="0" smtClean="0"/>
              <a:t>PV</a:t>
            </a:r>
            <a:endParaRPr lang="cs-CZ" sz="4000" dirty="0"/>
          </a:p>
          <a:p>
            <a:pPr algn="ctr"/>
            <a:endParaRPr lang="cs-CZ" sz="4000" dirty="0" smtClean="0"/>
          </a:p>
          <a:p>
            <a:pPr algn="ctr"/>
            <a:r>
              <a:rPr lang="cs-CZ" sz="4000" dirty="0" smtClean="0"/>
              <a:t>Kneppo, P., </a:t>
            </a:r>
            <a:r>
              <a:rPr lang="cs-CZ" sz="4000" u="sng" dirty="0" smtClean="0"/>
              <a:t>Vrba, J.</a:t>
            </a:r>
            <a:endParaRPr lang="cs-CZ" sz="4000" u="sng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seznámit </a:t>
            </a:r>
            <a:r>
              <a:rPr lang="cs-CZ" sz="2800" dirty="0"/>
              <a:t>studenty </a:t>
            </a:r>
            <a:r>
              <a:rPr lang="cs-CZ" sz="2800" dirty="0" smtClean="0"/>
              <a:t>s</a:t>
            </a:r>
            <a:r>
              <a:rPr lang="cs-CZ" sz="2800" dirty="0"/>
              <a:t> </a:t>
            </a:r>
            <a:endParaRPr lang="cs-CZ" sz="2800" dirty="0" smtClean="0"/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podstatou </a:t>
            </a:r>
            <a:r>
              <a:rPr lang="cs-CZ" sz="2800" dirty="0"/>
              <a:t>a významem vzniku elektromagnetických polí v prostředí živého organismu </a:t>
            </a:r>
            <a:endParaRPr lang="cs-CZ" sz="2800" dirty="0" smtClean="0"/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vlivy </a:t>
            </a:r>
            <a:r>
              <a:rPr lang="cs-CZ" sz="2800" dirty="0"/>
              <a:t>elektromagnetických polí na živé </a:t>
            </a:r>
            <a:r>
              <a:rPr lang="cs-CZ" sz="2800" dirty="0" smtClean="0"/>
              <a:t>organismy,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seznámit </a:t>
            </a:r>
            <a:r>
              <a:rPr lang="cs-CZ" sz="2800" dirty="0"/>
              <a:t>studenty se způsoby modelováním těchto polí a jejich </a:t>
            </a:r>
            <a:r>
              <a:rPr lang="cs-CZ" sz="2800" dirty="0" smtClean="0"/>
              <a:t>zdrojů,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seznámit studenty s přímou </a:t>
            </a:r>
            <a:r>
              <a:rPr lang="cs-CZ" sz="2800" dirty="0"/>
              <a:t>a inverzní </a:t>
            </a:r>
            <a:r>
              <a:rPr lang="cs-CZ" sz="2800" dirty="0" smtClean="0"/>
              <a:t>úlohou, </a:t>
            </a:r>
            <a:r>
              <a:rPr lang="cs-CZ" sz="2800" dirty="0"/>
              <a:t>s modelováním na různých strukturálních úrovních organismu.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2800" dirty="0">
                <a:hlinkClick r:id="rId2"/>
              </a:rPr>
              <a:t>Biologické signály</a:t>
            </a:r>
            <a:r>
              <a:rPr lang="cs-CZ" sz="2800" dirty="0"/>
              <a:t> (17PBBBLS)</a:t>
            </a:r>
            <a:br>
              <a:rPr lang="cs-CZ" sz="2800" dirty="0"/>
            </a:br>
            <a:r>
              <a:rPr lang="cs-CZ" sz="2800" dirty="0">
                <a:hlinkClick r:id="rId3"/>
              </a:rPr>
              <a:t>Lékařské přístroje a zařízení I (diagnostická technika)</a:t>
            </a:r>
            <a:r>
              <a:rPr lang="cs-CZ" sz="2800" dirty="0"/>
              <a:t> (17PBBLPZ1)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znalosti elektrických vlastností biologických tkání a metody měření,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z</a:t>
            </a:r>
            <a:r>
              <a:rPr lang="cs-CZ" altLang="cs-CZ" sz="2800" dirty="0" smtClean="0"/>
              <a:t>nalost rozložení elektrických polí v okolí elektrod/na rozhraní různých tkání,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z</a:t>
            </a:r>
            <a:r>
              <a:rPr lang="cs-CZ" altLang="cs-CZ" sz="2800" dirty="0" smtClean="0"/>
              <a:t>ákladní znalosti o šíření elektromagnetických polí biologickou tkání,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altLang="cs-CZ" sz="2800" dirty="0" smtClean="0"/>
          </a:p>
          <a:p>
            <a:pPr>
              <a:spcAft>
                <a:spcPts val="1200"/>
              </a:spcAft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56321" y="3258647"/>
            <a:ext cx="1114246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Cvičení kombinuje laboratorní úlohy a semináře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5 laboratorních úloh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pohyb nabitých částic v el. a </a:t>
            </a:r>
            <a:r>
              <a:rPr lang="cs-CZ" sz="2800" dirty="0" err="1" smtClean="0"/>
              <a:t>mag</a:t>
            </a:r>
            <a:r>
              <a:rPr lang="cs-CZ" sz="2800" dirty="0" smtClean="0"/>
              <a:t>. poli,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šíření AP (přípravky </a:t>
            </a:r>
            <a:r>
              <a:rPr lang="cs-CZ" sz="2800" dirty="0" err="1" smtClean="0"/>
              <a:t>Backyard</a:t>
            </a:r>
            <a:r>
              <a:rPr lang="cs-CZ" sz="2800" dirty="0" smtClean="0"/>
              <a:t> </a:t>
            </a:r>
            <a:r>
              <a:rPr lang="cs-CZ" sz="2800" dirty="0" err="1" smtClean="0"/>
              <a:t>Brains</a:t>
            </a:r>
            <a:r>
              <a:rPr lang="cs-CZ" sz="2800" dirty="0" smtClean="0"/>
              <a:t>),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mapování </a:t>
            </a:r>
            <a:r>
              <a:rPr lang="cs-CZ" sz="2800" dirty="0" err="1" smtClean="0"/>
              <a:t>ProCardio</a:t>
            </a:r>
            <a:r>
              <a:rPr lang="cs-CZ" sz="2800" dirty="0" smtClean="0"/>
              <a:t>,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měření el. vlastností biolog. tkání DAK SPEAG,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/>
              <a:t>r</a:t>
            </a:r>
            <a:r>
              <a:rPr lang="cs-CZ" sz="2800" dirty="0" smtClean="0"/>
              <a:t>ušení kardiostimulátoru</a:t>
            </a:r>
          </a:p>
        </p:txBody>
      </p:sp>
    </p:spTree>
    <p:extLst>
      <p:ext uri="{BB962C8B-B14F-4D97-AF65-F5344CB8AC3E}">
        <p14:creationId xmlns:p14="http://schemas.microsoft.com/office/powerpoint/2010/main" val="175197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356321" y="3258647"/>
            <a:ext cx="1114246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Cvičení kombinuje laboratorní </a:t>
            </a:r>
            <a:r>
              <a:rPr lang="cs-CZ" sz="2800" dirty="0"/>
              <a:t>ú</a:t>
            </a:r>
            <a:r>
              <a:rPr lang="cs-CZ" sz="2800" dirty="0" smtClean="0"/>
              <a:t>loh a semináře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2 semináře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implementace 1D FDTD kódu v </a:t>
            </a:r>
            <a:r>
              <a:rPr lang="cs-CZ" sz="2800" dirty="0" err="1" smtClean="0"/>
              <a:t>MATLABu</a:t>
            </a:r>
            <a:r>
              <a:rPr lang="cs-CZ" sz="2800" dirty="0" smtClean="0"/>
              <a:t> šíření </a:t>
            </a:r>
            <a:r>
              <a:rPr lang="cs-CZ" sz="2800" dirty="0" err="1" smtClean="0"/>
              <a:t>el.mag</a:t>
            </a:r>
            <a:r>
              <a:rPr lang="cs-CZ" sz="2800" dirty="0" smtClean="0"/>
              <a:t>. pole v biologických tkání v časové oblasti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cs-CZ" sz="2800" dirty="0" smtClean="0"/>
              <a:t>výpočty v rozložení el. pole v okolí elektrod kardiostimulátoru pomocí COMSOL </a:t>
            </a:r>
            <a:r>
              <a:rPr lang="cs-CZ" sz="2800" dirty="0" err="1" smtClean="0"/>
              <a:t>Multiphysics</a:t>
            </a:r>
            <a:r>
              <a:rPr lang="cs-CZ" sz="2800" dirty="0" smtClean="0"/>
              <a:t>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9356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1871</TotalTime>
  <Words>171</Words>
  <Application>Microsoft Office PowerPoint</Application>
  <PresentationFormat>Širokoúhlá obrazovka</PresentationFormat>
  <Paragraphs>34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Technika-Bold</vt:lpstr>
      <vt:lpstr>Arial</vt:lpstr>
      <vt:lpstr>Technika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JV</cp:lastModifiedBy>
  <cp:revision>46</cp:revision>
  <dcterms:created xsi:type="dcterms:W3CDTF">2016-10-24T11:40:37Z</dcterms:created>
  <dcterms:modified xsi:type="dcterms:W3CDTF">2017-01-30T17:09:27Z</dcterms:modified>
</cp:coreProperties>
</file>