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63" r:id="rId7"/>
    <p:sldId id="264" r:id="rId8"/>
    <p:sldId id="265" r:id="rId9"/>
  </p:sldIdLst>
  <p:sldSz cx="12192000" cy="6858000"/>
  <p:notesSz cx="6858000" cy="9144000"/>
  <p:embeddedFontLst>
    <p:embeddedFont>
      <p:font typeface="Technika" panose="020B0604020202020204" charset="-18"/>
      <p:regular r:id="rId10"/>
      <p:bold r:id="rId11"/>
      <p:italic r:id="rId12"/>
      <p:boldItalic r:id="rId13"/>
    </p:embeddedFont>
    <p:embeddedFont>
      <p:font typeface="Technika-Bold" panose="00000600000000000000" charset="-18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5" y="360000"/>
            <a:ext cx="236257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1" b="92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64730" y="1800000"/>
            <a:ext cx="10315592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4728" y="3441731"/>
            <a:ext cx="10315591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AUTOR/TITUL JMÉNO PŘÍJMENÍ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2597" y="1800000"/>
            <a:ext cx="10365226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2594" y="3059766"/>
            <a:ext cx="10365223" cy="3412286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7543" y="1800000"/>
            <a:ext cx="10262129" cy="4702629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756854" y="368300"/>
            <a:ext cx="9184943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60000"/>
            <a:ext cx="11473200" cy="6138000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713" y="14210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713" y="2746628"/>
            <a:ext cx="10515600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6"/>
            <a:ext cx="2361064" cy="11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7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Pedagogická konference oboru Biomedicínský technik</a:t>
            </a:r>
            <a:endParaRPr lang="en-US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FAKULTA BIOMEDICÍNSKÉHO INŽENÝRSTVÍ</a:t>
            </a:r>
          </a:p>
          <a:p>
            <a:r>
              <a:rPr lang="cs-CZ" dirty="0" smtClean="0"/>
              <a:t>Nám. Sítná 3105, 272 01 Kladno</a:t>
            </a:r>
          </a:p>
          <a:p>
            <a:r>
              <a:rPr lang="cs-CZ" dirty="0" smtClean="0"/>
              <a:t>31. </a:t>
            </a:r>
            <a:r>
              <a:rPr lang="cs-CZ" dirty="0"/>
              <a:t>0</a:t>
            </a:r>
            <a:r>
              <a:rPr lang="cs-CZ" dirty="0" smtClean="0"/>
              <a:t>1. 2017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4912" y="1804398"/>
            <a:ext cx="114021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70C0"/>
                </a:solidFill>
              </a:rPr>
              <a:t>17PBBESL Elektronické součástky a senzory v lékařství</a:t>
            </a:r>
            <a:br>
              <a:rPr lang="cs-CZ" sz="4000" dirty="0" smtClean="0">
                <a:solidFill>
                  <a:srgbClr val="0070C0"/>
                </a:solidFill>
              </a:rPr>
            </a:br>
            <a:r>
              <a:rPr lang="cs-CZ" sz="4000" dirty="0" smtClean="0">
                <a:solidFill>
                  <a:srgbClr val="0070C0"/>
                </a:solidFill>
              </a:rPr>
              <a:t>(17ABBESL)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4000" dirty="0" smtClean="0"/>
              <a:t>2+2 - </a:t>
            </a:r>
            <a:r>
              <a:rPr lang="cs-CZ" sz="4000" dirty="0" err="1" smtClean="0"/>
              <a:t>z,zk</a:t>
            </a:r>
            <a:r>
              <a:rPr lang="cs-CZ" sz="4000" dirty="0" smtClean="0"/>
              <a:t> - 4 </a:t>
            </a:r>
            <a:r>
              <a:rPr lang="cs-CZ" sz="4000" dirty="0" err="1" smtClean="0"/>
              <a:t>kr.</a:t>
            </a:r>
            <a:r>
              <a:rPr lang="cs-CZ" sz="4000" dirty="0" smtClean="0"/>
              <a:t> – </a:t>
            </a:r>
            <a:r>
              <a:rPr lang="cs-CZ" sz="4000" dirty="0"/>
              <a:t>2</a:t>
            </a:r>
            <a:r>
              <a:rPr lang="cs-CZ" sz="4000" dirty="0" smtClean="0"/>
              <a:t>.r./LS – 4. sem</a:t>
            </a:r>
            <a:r>
              <a:rPr lang="cs-CZ" sz="4000" dirty="0"/>
              <a:t>. – předmět P</a:t>
            </a:r>
          </a:p>
          <a:p>
            <a:pPr algn="ctr"/>
            <a:endParaRPr lang="cs-CZ" sz="4000" dirty="0"/>
          </a:p>
          <a:p>
            <a:pPr algn="ctr"/>
            <a:r>
              <a:rPr lang="cs-CZ" sz="4000" u="sng" smtClean="0"/>
              <a:t>Husák, M.</a:t>
            </a:r>
            <a:r>
              <a:rPr lang="cs-CZ" sz="4000" smtClean="0"/>
              <a:t>, </a:t>
            </a:r>
            <a:r>
              <a:rPr lang="cs-CZ" sz="4000" dirty="0" smtClean="0"/>
              <a:t>Vrba, D</a:t>
            </a:r>
            <a:r>
              <a:rPr lang="cs-CZ" sz="4000" smtClean="0"/>
              <a:t>., Štěpanovská, J.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598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solidFill>
                  <a:srgbClr val="0070C0"/>
                </a:solidFill>
              </a:rPr>
              <a:t>Cíl/cíle předmětu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6497" y="2581835"/>
            <a:ext cx="113619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sz="2800" dirty="0"/>
              <a:t>Seznámení se základním typy a funkcemi elektronických </a:t>
            </a:r>
            <a:r>
              <a:rPr lang="cs-CZ" sz="2800" dirty="0" smtClean="0"/>
              <a:t>součástek, senzorů i mikrosystémů používaných </a:t>
            </a:r>
            <a:r>
              <a:rPr lang="cs-CZ" sz="2800" dirty="0"/>
              <a:t>v medicínské diagnostice a přístrojové </a:t>
            </a:r>
            <a:r>
              <a:rPr lang="cs-CZ" sz="2800" dirty="0" smtClean="0"/>
              <a:t>technice.</a:t>
            </a:r>
          </a:p>
          <a:p>
            <a:pPr marL="457200" indent="-457200">
              <a:spcAft>
                <a:spcPts val="18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sz="2800" dirty="0" smtClean="0"/>
              <a:t>Předmět </a:t>
            </a:r>
            <a:r>
              <a:rPr lang="cs-CZ" sz="2800" dirty="0"/>
              <a:t>poskytuje informace o základních elektronických součástkách a senzorech, jejich principech činnosti, základních zapojeních a aplikacích v </a:t>
            </a:r>
            <a:r>
              <a:rPr lang="cs-CZ" sz="2800" dirty="0" smtClean="0"/>
              <a:t>biomedicíně. </a:t>
            </a:r>
          </a:p>
          <a:p>
            <a:pPr marL="457200" indent="-457200">
              <a:spcAft>
                <a:spcPts val="18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sz="2800" dirty="0" smtClean="0"/>
              <a:t>Důraz </a:t>
            </a:r>
            <a:r>
              <a:rPr lang="cs-CZ" sz="2800" dirty="0"/>
              <a:t>je kladen především na základní principy a aplikace. </a:t>
            </a:r>
            <a:endParaRPr lang="cs-CZ" sz="2800" dirty="0" smtClean="0"/>
          </a:p>
        </p:txBody>
      </p:sp>
      <p:pic>
        <p:nvPicPr>
          <p:cNvPr id="6" name="Picture 5" descr="DAPL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42" y="34776"/>
            <a:ext cx="146395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PLU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99" y="0"/>
            <a:ext cx="22961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1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Vstupní požadavky předmětu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6163" y="2590800"/>
            <a:ext cx="1136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latin typeface="Arial" panose="020B0604020202020204" pitchFamily="34" charset="0"/>
              </a:rPr>
              <a:t>Musí předcházet předmět (být klasifikován) - </a:t>
            </a:r>
            <a:r>
              <a:rPr lang="cs-CZ" sz="2800" i="1" dirty="0" smtClean="0"/>
              <a:t>Teoretická elektrotechnika</a:t>
            </a:r>
            <a:endParaRPr lang="cs-CZ" altLang="cs-CZ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8860" y="0"/>
            <a:ext cx="2263140" cy="247408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244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21" y="1804398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Výstupní znalosti, dovednosti, kompetence, …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3058" y="2599764"/>
            <a:ext cx="113619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sz="2800" dirty="0" smtClean="0"/>
              <a:t>Principy činnosti, struktury, vyhodnocování informace, aplikace</a:t>
            </a:r>
          </a:p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sz="2800" dirty="0" smtClean="0"/>
              <a:t>Jevy </a:t>
            </a:r>
            <a:r>
              <a:rPr lang="cs-CZ" sz="2800" dirty="0"/>
              <a:t>v polovodiči a princip činnosti přechodu </a:t>
            </a:r>
            <a:r>
              <a:rPr lang="cs-CZ" sz="2800" dirty="0" smtClean="0"/>
              <a:t>PN</a:t>
            </a:r>
          </a:p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sz="2800" dirty="0" smtClean="0"/>
              <a:t>Diody, tranzistory, spínací součástky, integrované obvody</a:t>
            </a:r>
          </a:p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sz="2800" dirty="0" smtClean="0"/>
              <a:t>Principy </a:t>
            </a:r>
            <a:r>
              <a:rPr lang="cs-CZ" sz="2800" dirty="0"/>
              <a:t>činnosti </a:t>
            </a:r>
            <a:r>
              <a:rPr lang="cs-CZ" sz="2800" dirty="0" smtClean="0"/>
              <a:t>senzorů, zapojení </a:t>
            </a:r>
            <a:r>
              <a:rPr lang="cs-CZ" sz="2800" dirty="0"/>
              <a:t>vyhodnocovacích </a:t>
            </a:r>
            <a:r>
              <a:rPr lang="cs-CZ" sz="2800" dirty="0" smtClean="0"/>
              <a:t>obvodů</a:t>
            </a:r>
          </a:p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sz="2800" dirty="0" smtClean="0"/>
              <a:t>Senzory </a:t>
            </a:r>
            <a:r>
              <a:rPr lang="cs-CZ" sz="2800" dirty="0"/>
              <a:t>mechanických </a:t>
            </a:r>
            <a:r>
              <a:rPr lang="cs-CZ" sz="2800" dirty="0" smtClean="0"/>
              <a:t>jevů, magnetického pole, teploty, chemických </a:t>
            </a:r>
            <a:r>
              <a:rPr lang="cs-CZ" sz="2800" dirty="0"/>
              <a:t>veličin, </a:t>
            </a:r>
            <a:r>
              <a:rPr lang="cs-CZ" sz="2800" dirty="0" err="1" smtClean="0"/>
              <a:t>biosenzory</a:t>
            </a:r>
            <a:r>
              <a:rPr lang="cs-CZ" sz="2800" dirty="0" smtClean="0"/>
              <a:t>, </a:t>
            </a:r>
          </a:p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sz="2800" dirty="0" err="1" smtClean="0"/>
              <a:t>Mikrosenzory</a:t>
            </a:r>
            <a:r>
              <a:rPr lang="cs-CZ" sz="2800" dirty="0" smtClean="0"/>
              <a:t>, </a:t>
            </a:r>
            <a:r>
              <a:rPr lang="cs-CZ" sz="2800" dirty="0" err="1" smtClean="0"/>
              <a:t>mikroaktuátory</a:t>
            </a:r>
            <a:endParaRPr lang="cs-CZ" altLang="cs-CZ" sz="2800" dirty="0"/>
          </a:p>
          <a:p>
            <a:pPr>
              <a:spcAft>
                <a:spcPts val="1200"/>
              </a:spcAft>
            </a:pPr>
            <a:endParaRPr lang="cs-CZ" sz="28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4040" y="0"/>
            <a:ext cx="2524760" cy="193700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756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21" y="1804398"/>
            <a:ext cx="1140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Koncepce výuky, dosavadní zkušenosti, dobrá výuková praxe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6164" y="3127837"/>
            <a:ext cx="113619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Přednášky + cvičení</a:t>
            </a:r>
          </a:p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Konzultace</a:t>
            </a:r>
          </a:p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Cvičení jsou praktická s měřením úloh, návaznost na přednášky</a:t>
            </a:r>
          </a:p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Pokud studenti chodí na přednášku, projevují zájem, i znalosti  </a:t>
            </a:r>
          </a:p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Studenti jsou snaživí</a:t>
            </a:r>
          </a:p>
          <a:p>
            <a:pPr marL="457200" indent="-457200">
              <a:spcAft>
                <a:spcPts val="1200"/>
              </a:spcAft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cs-CZ" altLang="cs-CZ" sz="2800" dirty="0" smtClean="0"/>
              <a:t>Při zkoušce často i opakování pro dosažení lepšího hodnocení</a:t>
            </a:r>
            <a:endParaRPr lang="cs-CZ" altLang="cs-CZ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5324" y="1"/>
            <a:ext cx="2162608" cy="192024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1286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7881" y="1777504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Doporučení, „požadavky“ na ostatní předměty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7881" y="2590799"/>
            <a:ext cx="1136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>
                <a:solidFill>
                  <a:srgbClr val="FF0000"/>
                </a:solidFill>
              </a:rPr>
              <a:t>?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2005965"/>
            <a:ext cx="65405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7881" y="1777504"/>
            <a:ext cx="1140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Sdělení na závěr (poznatek k </a:t>
            </a:r>
            <a:r>
              <a:rPr lang="cs-CZ" sz="4000" dirty="0" err="1" smtClean="0">
                <a:solidFill>
                  <a:srgbClr val="0070C0"/>
                </a:solidFill>
              </a:rPr>
              <a:t>reakreditaci</a:t>
            </a:r>
            <a:r>
              <a:rPr lang="cs-CZ" sz="4000" dirty="0" smtClean="0">
                <a:solidFill>
                  <a:srgbClr val="0070C0"/>
                </a:solidFill>
              </a:rPr>
              <a:t>, …)</a:t>
            </a:r>
            <a:endParaRPr lang="cs-CZ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7881" y="2585708"/>
            <a:ext cx="1136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2800" dirty="0" smtClean="0">
                <a:solidFill>
                  <a:srgbClr val="FF0000"/>
                </a:solidFill>
              </a:rPr>
              <a:t>?</a:t>
            </a:r>
            <a:endParaRPr lang="cs-CZ" alt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B71AA5B8-C7FF-48E9-9DDE-A2C5C9558129}" vid="{D3855675-ED1A-4EE7-AB1F-F528BDA115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CZ</Template>
  <TotalTime>408</TotalTime>
  <Words>141</Words>
  <Application>Microsoft Office PowerPoint</Application>
  <PresentationFormat>Širokoúhlá obrazovka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Technika</vt:lpstr>
      <vt:lpstr>Wingdings</vt:lpstr>
      <vt:lpstr>Technika-Bold</vt:lpstr>
      <vt:lpstr>Motiv Office</vt:lpstr>
      <vt:lpstr>Pedagogická konference oboru Biomedicínský technik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FBMI – OBORY BUDOUCNOSTI</dc:title>
  <dc:creator>skopaida</dc:creator>
  <cp:lastModifiedBy>husak</cp:lastModifiedBy>
  <cp:revision>34</cp:revision>
  <dcterms:created xsi:type="dcterms:W3CDTF">2016-10-24T11:40:37Z</dcterms:created>
  <dcterms:modified xsi:type="dcterms:W3CDTF">2017-01-30T08:49:24Z</dcterms:modified>
</cp:coreProperties>
</file>