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804398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17PBBFCH Fyzikální chemie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(17ABBFCH)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2+1+1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.r./ZS – 3. sem</a:t>
            </a:r>
            <a:r>
              <a:rPr lang="cs-CZ" sz="4000" dirty="0"/>
              <a:t>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dirty="0" smtClean="0"/>
              <a:t>Roubík, K., </a:t>
            </a:r>
            <a:r>
              <a:rPr lang="cs-CZ" sz="4000" u="sng" dirty="0" smtClean="0"/>
              <a:t>Horáčková, I.</a:t>
            </a:r>
            <a:r>
              <a:rPr lang="cs-CZ" sz="4000" dirty="0" smtClean="0"/>
              <a:t>, Fílová, Z., Kudrna, P.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Objasnit fyzikálně chemický princip témat potřebných pro řešení problematiky týkající se profese biomedicínského inženýra a technika </a:t>
            </a:r>
            <a:r>
              <a:rPr lang="cs-CZ" sz="2800" b="1" dirty="0"/>
              <a:t>v klinické praxi či při výzkumu.</a:t>
            </a:r>
            <a:endParaRPr lang="cs-CZ" sz="2800" dirty="0"/>
          </a:p>
          <a:p>
            <a:r>
              <a:rPr lang="cs-CZ" sz="2800" dirty="0"/>
              <a:t> 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Zakončení předmětu 17PBBCHM (zápisová </a:t>
            </a:r>
            <a:r>
              <a:rPr lang="cs-CZ" altLang="cs-CZ" sz="2800" dirty="0" err="1" smtClean="0"/>
              <a:t>prerekvizita</a:t>
            </a:r>
            <a:r>
              <a:rPr lang="cs-CZ" altLang="cs-CZ" sz="2800" dirty="0" smtClean="0"/>
              <a:t>).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Znalost středoškolské chemie, fyziky a </a:t>
            </a:r>
            <a:r>
              <a:rPr lang="cs-CZ" altLang="cs-CZ" sz="2800" dirty="0" smtClean="0"/>
              <a:t>matematiky.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996280" y="230971"/>
            <a:ext cx="8858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3015" y="1693602"/>
            <a:ext cx="113619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Po absolvování předmětu by se měl student orientovat v probraných tématech a řešit v jejich rámci problémové situace. </a:t>
            </a:r>
          </a:p>
          <a:p>
            <a:pPr>
              <a:spcAft>
                <a:spcPts val="1200"/>
              </a:spcAft>
            </a:pPr>
            <a:r>
              <a:rPr lang="cs-CZ" altLang="cs-CZ" sz="1200" dirty="0" smtClean="0"/>
              <a:t>Klíčová témata: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200" dirty="0" smtClean="0"/>
              <a:t>Charakteristika a volba </a:t>
            </a:r>
            <a:r>
              <a:rPr lang="cs-CZ" sz="1200" dirty="0"/>
              <a:t>podmínek měření a stavů </a:t>
            </a:r>
            <a:r>
              <a:rPr lang="cs-CZ" sz="1200" dirty="0" smtClean="0"/>
              <a:t>a přepočet mezi nimi (S.T.P.D</a:t>
            </a:r>
            <a:r>
              <a:rPr lang="cs-CZ" sz="1200" dirty="0"/>
              <a:t>., B.T.P.S., A.T.P.D. apod</a:t>
            </a:r>
            <a:r>
              <a:rPr lang="cs-CZ" sz="1200" dirty="0" smtClean="0"/>
              <a:t>.)</a:t>
            </a:r>
          </a:p>
          <a:p>
            <a:endParaRPr lang="cs-CZ" sz="1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200" dirty="0"/>
              <a:t>Základní charakteristiky plynů, kapalin a jejich </a:t>
            </a:r>
            <a:r>
              <a:rPr lang="cs-CZ" sz="1200" dirty="0" smtClean="0"/>
              <a:t>směsí, převody jednotek tlaků (konvenční </a:t>
            </a:r>
            <a:r>
              <a:rPr lang="cs-CZ" sz="1200" dirty="0"/>
              <a:t>jednotky používané v praxi a vyskytující se na přístrojích </a:t>
            </a:r>
            <a:r>
              <a:rPr lang="cs-CZ" sz="1200" dirty="0" smtClean="0"/>
              <a:t>jsou např. </a:t>
            </a:r>
            <a:r>
              <a:rPr lang="cs-CZ" sz="1200" dirty="0" err="1" smtClean="0"/>
              <a:t>mmHg</a:t>
            </a:r>
            <a:r>
              <a:rPr lang="cs-CZ" sz="1200" dirty="0"/>
              <a:t>, bar, cmH</a:t>
            </a:r>
            <a:r>
              <a:rPr lang="cs-CZ" sz="1200" baseline="-25000" dirty="0"/>
              <a:t>2</a:t>
            </a:r>
            <a:r>
              <a:rPr lang="cs-CZ" sz="1200" dirty="0"/>
              <a:t>O</a:t>
            </a:r>
            <a:r>
              <a:rPr lang="cs-CZ" sz="1200" dirty="0" smtClean="0"/>
              <a:t> </a:t>
            </a:r>
            <a:r>
              <a:rPr lang="cs-CZ" sz="1200" dirty="0"/>
              <a:t>apod</a:t>
            </a:r>
            <a:r>
              <a:rPr lang="cs-CZ" sz="1200" dirty="0" smtClean="0"/>
              <a:t>.), různé způsoby </a:t>
            </a:r>
            <a:r>
              <a:rPr lang="cs-CZ" sz="1200" dirty="0"/>
              <a:t>vyjadřování koncentrací kapalin a plynů </a:t>
            </a:r>
            <a:r>
              <a:rPr lang="cs-CZ" sz="1200" dirty="0" smtClean="0"/>
              <a:t>(např. </a:t>
            </a:r>
            <a:r>
              <a:rPr lang="cs-CZ" sz="1200" dirty="0" err="1" smtClean="0"/>
              <a:t>ekvivalentová</a:t>
            </a:r>
            <a:r>
              <a:rPr lang="cs-CZ" sz="1200" dirty="0" smtClean="0"/>
              <a:t> </a:t>
            </a:r>
            <a:r>
              <a:rPr lang="cs-CZ" sz="1200" dirty="0"/>
              <a:t>koncentrace </a:t>
            </a:r>
            <a:r>
              <a:rPr lang="cs-CZ" sz="1200" dirty="0" smtClean="0"/>
              <a:t>je standardní </a:t>
            </a:r>
            <a:r>
              <a:rPr lang="cs-CZ" sz="1200" dirty="0"/>
              <a:t>základ výpočtů acidobazické rovnováhy </a:t>
            </a:r>
            <a:r>
              <a:rPr lang="cs-CZ" sz="1200" dirty="0" smtClean="0"/>
              <a:t>organismu)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200" dirty="0"/>
              <a:t>Rozpouštění plynů v kapalinách, vyjadřování jejich parciálních tlaků a výpočty rozpustnosti (základ pro studium fyziologie, a to nejen kardiovaskulárního a dýchacího systému)</a:t>
            </a:r>
          </a:p>
          <a:p>
            <a:r>
              <a:rPr lang="cs-CZ" sz="12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200" dirty="0"/>
              <a:t>Vypařování látek (pochopení fyziologie organismu, základ principu činnosti odpařovačů anestetických látek, konstrukce zvlhčovačů plynů, zabránění nežádoucí kondenzace látek v přístrojích apod.)</a:t>
            </a:r>
          </a:p>
          <a:p>
            <a:r>
              <a:rPr lang="cs-CZ" sz="12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200" dirty="0"/>
              <a:t>Elektrické vlastnosti elektrod a stabilita jejich potenciálu </a:t>
            </a:r>
            <a:r>
              <a:rPr lang="cs-CZ" sz="1200" dirty="0" smtClean="0"/>
              <a:t>(odstraňování </a:t>
            </a:r>
            <a:r>
              <a:rPr lang="cs-CZ" sz="1200" dirty="0"/>
              <a:t>artefaktů při záznamu EKG, EEG, EMG a dalších </a:t>
            </a:r>
            <a:r>
              <a:rPr lang="cs-CZ" sz="1200" dirty="0" smtClean="0"/>
              <a:t>signálů)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200" dirty="0" smtClean="0"/>
              <a:t>Elektrody </a:t>
            </a:r>
            <a:r>
              <a:rPr lang="cs-CZ" sz="1200" dirty="0"/>
              <a:t>pro měření pH, CO</a:t>
            </a:r>
            <a:r>
              <a:rPr lang="cs-CZ" sz="1200" baseline="-25000" dirty="0"/>
              <a:t>2</a:t>
            </a:r>
            <a:r>
              <a:rPr lang="cs-CZ" sz="1200" dirty="0"/>
              <a:t> a O</a:t>
            </a:r>
            <a:r>
              <a:rPr lang="cs-CZ" sz="1200" baseline="-25000" dirty="0"/>
              <a:t>2</a:t>
            </a:r>
            <a:r>
              <a:rPr lang="cs-CZ" sz="1200" dirty="0"/>
              <a:t> </a:t>
            </a:r>
            <a:r>
              <a:rPr lang="cs-CZ" sz="1200" dirty="0" smtClean="0"/>
              <a:t>(znalost je nutná pro </a:t>
            </a:r>
            <a:r>
              <a:rPr lang="cs-CZ" sz="1200" dirty="0"/>
              <a:t>jejich správnou funkci, pro údržbu a odstraňování problémů s analyzátory krevních </a:t>
            </a:r>
            <a:r>
              <a:rPr lang="cs-CZ" sz="1200" dirty="0" smtClean="0"/>
              <a:t>plynů)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200" dirty="0"/>
          </a:p>
          <a:p>
            <a:r>
              <a:rPr lang="cs-CZ" sz="2000" dirty="0"/>
              <a:t>Neznalost těchto témat může mít fatální </a:t>
            </a:r>
            <a:r>
              <a:rPr lang="cs-CZ" sz="2000" dirty="0" smtClean="0"/>
              <a:t>následky.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u="sng" dirty="0" smtClean="0"/>
              <a:t>Přednášky</a:t>
            </a:r>
            <a:r>
              <a:rPr lang="cs-CZ" altLang="cs-CZ" sz="2800" dirty="0" smtClean="0"/>
              <a:t> – výklad základů teorie s odkazy na aplikaci v BMI a na konkrétní problémové situace v praxi, řešení problémových úloh</a:t>
            </a:r>
          </a:p>
          <a:p>
            <a:pPr>
              <a:spcAft>
                <a:spcPts val="1200"/>
              </a:spcAft>
            </a:pPr>
            <a:r>
              <a:rPr lang="cs-CZ" altLang="cs-CZ" sz="2800" u="sng" dirty="0" smtClean="0"/>
              <a:t>Cvičení</a:t>
            </a:r>
            <a:r>
              <a:rPr lang="cs-CZ" altLang="cs-CZ" sz="2800" dirty="0" smtClean="0"/>
              <a:t> – početní semináře, řešení příkladů z vybraných teoretických celků</a:t>
            </a:r>
          </a:p>
          <a:p>
            <a:pPr>
              <a:spcAft>
                <a:spcPts val="1200"/>
              </a:spcAft>
            </a:pPr>
            <a:r>
              <a:rPr lang="cs-CZ" altLang="cs-CZ" sz="2800" u="sng" dirty="0" smtClean="0"/>
              <a:t>Laboratorní cvičení </a:t>
            </a:r>
            <a:r>
              <a:rPr lang="cs-CZ" altLang="cs-CZ" sz="2800" dirty="0" smtClean="0"/>
              <a:t>– ověření teoretických znalostí a fyzikálních zákonů formou praktické výuky v laboratoři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852</TotalTime>
  <Words>203</Words>
  <Application>Microsoft Office PowerPoint</Application>
  <PresentationFormat>Širokoúhlá obrazovka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horackova</cp:lastModifiedBy>
  <cp:revision>43</cp:revision>
  <dcterms:created xsi:type="dcterms:W3CDTF">2016-10-24T11:40:37Z</dcterms:created>
  <dcterms:modified xsi:type="dcterms:W3CDTF">2017-01-30T16:04:33Z</dcterms:modified>
</cp:coreProperties>
</file>