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6" r:id="rId5"/>
    <p:sldId id="261" r:id="rId6"/>
    <p:sldId id="258" r:id="rId7"/>
    <p:sldId id="263" r:id="rId8"/>
    <p:sldId id="264" r:id="rId9"/>
    <p:sldId id="265" r:id="rId10"/>
  </p:sldIdLst>
  <p:sldSz cx="12192000" cy="6858000"/>
  <p:notesSz cx="6858000" cy="9144000"/>
  <p:embeddedFontLst>
    <p:embeddedFont>
      <p:font typeface="Technika" panose="020B0604020202020204" charset="-18"/>
      <p:regular r:id="rId11"/>
      <p:bold r:id="rId12"/>
      <p:italic r:id="rId13"/>
      <p:boldItalic r:id="rId14"/>
    </p:embeddedFont>
    <p:embeddedFont>
      <p:font typeface="Technika-Bold" panose="00000600000000000000" charset="-18"/>
      <p:regular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2154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1366" y="1804398"/>
            <a:ext cx="1179564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17PBBISZ Informační systémy ve zdravotnictví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70C0"/>
                </a:solidFill>
              </a:rPr>
              <a:t>(</a:t>
            </a:r>
            <a:r>
              <a:rPr lang="cs-CZ" sz="4000" dirty="0" smtClean="0">
                <a:solidFill>
                  <a:srgbClr val="0070C0"/>
                </a:solidFill>
              </a:rPr>
              <a:t>17ABBISZ)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3</a:t>
            </a:r>
            <a:r>
              <a:rPr lang="cs-CZ" sz="4000" dirty="0" smtClean="0"/>
              <a:t>.r./ZS – 5.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Szabó, Z.</a:t>
            </a:r>
            <a:r>
              <a:rPr lang="cs-CZ" sz="4000" dirty="0" smtClean="0"/>
              <a:t>, Krupička, R., Brechlerová, D., Seidl, L</a:t>
            </a:r>
            <a:r>
              <a:rPr lang="cs-CZ" sz="4000" smtClean="0"/>
              <a:t>., Šmíd, P.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Seznámit studenty s komplexností informačních systémů ve zdravotnictví, zahrnující: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IT infrastrukturu, databáze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Interoperabilitu </a:t>
            </a:r>
            <a:r>
              <a:rPr lang="cs-CZ" altLang="cs-CZ" sz="2800" dirty="0"/>
              <a:t>a komunikační </a:t>
            </a:r>
            <a:r>
              <a:rPr lang="cs-CZ" altLang="cs-CZ" sz="2800" dirty="0" smtClean="0"/>
              <a:t>protokoly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Zdravotnické registry, získání informací z veřejných </a:t>
            </a:r>
            <a:r>
              <a:rPr lang="cs-CZ" altLang="cs-CZ" sz="2800" dirty="0" smtClean="0"/>
              <a:t>databází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Bezpečnost </a:t>
            </a:r>
            <a:r>
              <a:rPr lang="cs-CZ" altLang="cs-CZ" sz="2800" dirty="0" smtClean="0"/>
              <a:t>IS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Teoreticky na přednáškách a </a:t>
            </a:r>
            <a:r>
              <a:rPr lang="cs-CZ" altLang="cs-CZ" sz="2800" u="sng" dirty="0" smtClean="0"/>
              <a:t>prakticky</a:t>
            </a:r>
            <a:r>
              <a:rPr lang="cs-CZ" altLang="cs-CZ" sz="2800" dirty="0" smtClean="0"/>
              <a:t> na cvičení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Obsah cvičení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Základy práce s NIS (</a:t>
            </a:r>
            <a:r>
              <a:rPr lang="cs-CZ" altLang="cs-CZ" sz="2800" dirty="0" err="1" smtClean="0"/>
              <a:t>Medicus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Carecenter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Accord</a:t>
            </a:r>
            <a:r>
              <a:rPr lang="cs-CZ" altLang="cs-CZ" sz="2800" dirty="0" smtClean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Databáze (návrh, implementace, jazyk SQL)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Datové formáty a standardy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XML, HTML, HL7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Simulace komunikace přístrojů v HL7 (</a:t>
            </a:r>
            <a:r>
              <a:rPr lang="cs-CZ" altLang="cs-CZ" sz="2800" dirty="0" err="1" smtClean="0"/>
              <a:t>Mirth</a:t>
            </a:r>
            <a:r>
              <a:rPr lang="cs-CZ" altLang="cs-CZ" sz="2800" dirty="0" smtClean="0"/>
              <a:t>)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a export dat pro další zpracování</a:t>
            </a:r>
          </a:p>
        </p:txBody>
      </p:sp>
    </p:spTree>
    <p:extLst>
      <p:ext uri="{BB962C8B-B14F-4D97-AF65-F5344CB8AC3E}">
        <p14:creationId xmlns:p14="http://schemas.microsoft.com/office/powerpoint/2010/main" val="7550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Výhodou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Základní </a:t>
            </a:r>
            <a:r>
              <a:rPr lang="cs-CZ" sz="2800" dirty="0"/>
              <a:t>znalost </a:t>
            </a:r>
            <a:r>
              <a:rPr lang="cs-CZ" sz="2800" dirty="0" smtClean="0"/>
              <a:t>IT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základy programování</a:t>
            </a: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znalosti IT infrastruktury IS ve zdravotnictví z pohledu </a:t>
            </a:r>
            <a:r>
              <a:rPr lang="cs-CZ" altLang="cs-CZ" sz="2800" u="sng" dirty="0" smtClean="0"/>
              <a:t>uživatele</a:t>
            </a:r>
            <a:r>
              <a:rPr lang="cs-CZ" altLang="cs-CZ" sz="2800" dirty="0" smtClean="0"/>
              <a:t> a z pohledu </a:t>
            </a:r>
            <a:r>
              <a:rPr lang="cs-CZ" altLang="cs-CZ" sz="2800" u="sng" dirty="0" smtClean="0"/>
              <a:t>správce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(teoretické i praktické znalosti)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Úroveň </a:t>
            </a:r>
            <a:r>
              <a:rPr lang="cs-CZ" altLang="cs-CZ" sz="2800" dirty="0"/>
              <a:t>úvodních znalostí z IT je velmi různorodá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 hlediska optimalizace výuky by bylo užitečné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Ujasnit</a:t>
            </a:r>
            <a:r>
              <a:rPr lang="cs-CZ" altLang="cs-CZ" sz="2800" dirty="0"/>
              <a:t>, co se zároveň probírá v předmětu Zdravotnická legislativa a normy…např. zdravotnická dokumentace, ochrana osobních údajů </a:t>
            </a:r>
            <a:r>
              <a:rPr lang="cs-CZ" altLang="cs-CZ" sz="2800" dirty="0" err="1"/>
              <a:t>atd</a:t>
            </a:r>
            <a:r>
              <a:rPr lang="cs-CZ" altLang="cs-CZ" sz="2800" dirty="0"/>
              <a:t>…abychom to nebrali 2 krát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Kdy, kde, </a:t>
            </a:r>
            <a:r>
              <a:rPr lang="cs-CZ" altLang="cs-CZ" sz="2800" dirty="0"/>
              <a:t>a jak se bere vedení dokumentace, požadavky, rizika atd</a:t>
            </a:r>
            <a:r>
              <a:rPr lang="cs-CZ" altLang="cs-CZ" sz="2800" dirty="0" smtClean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… kontakty pro bližší informace: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szabo@fbmi.cvut.cz</a:t>
            </a:r>
            <a:r>
              <a:rPr lang="cs-CZ" altLang="cs-CZ" sz="2800" dirty="0"/>
              <a:t>, Místnost: B504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krupicka@fbmi.cvut.cz</a:t>
            </a:r>
            <a:r>
              <a:rPr lang="cs-CZ" altLang="cs-CZ" sz="2800" dirty="0"/>
              <a:t>, Místnost: B505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dagmar.brechlerova@fbmi.cvut.cz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Místnost</a:t>
            </a:r>
            <a:r>
              <a:rPr lang="cs-CZ" altLang="cs-CZ" sz="2800" dirty="0"/>
              <a:t>: B501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libor.seidl@fbmi.cvut.cz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504</TotalTime>
  <Words>250</Words>
  <Application>Microsoft Office PowerPoint</Application>
  <PresentationFormat>Širokoúhlá obrazovka</PresentationFormat>
  <Paragraphs>42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Zoltán Szabó</cp:lastModifiedBy>
  <cp:revision>41</cp:revision>
  <dcterms:created xsi:type="dcterms:W3CDTF">2016-10-24T11:40:37Z</dcterms:created>
  <dcterms:modified xsi:type="dcterms:W3CDTF">2017-01-30T09:37:26Z</dcterms:modified>
</cp:coreProperties>
</file>