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6" r:id="rId8"/>
    <p:sldId id="264" r:id="rId9"/>
    <p:sldId id="265" r:id="rId10"/>
  </p:sldIdLst>
  <p:sldSz cx="12192000" cy="6858000"/>
  <p:notesSz cx="6858000" cy="9144000"/>
  <p:embeddedFontLst>
    <p:embeddedFont>
      <p:font typeface="Technika" panose="020B0604020202020204" charset="-18"/>
      <p:regular r:id="rId11"/>
      <p:bold r:id="rId12"/>
      <p:italic r:id="rId13"/>
      <p:boldItalic r:id="rId14"/>
    </p:embeddedFont>
    <p:embeddedFont>
      <p:font typeface="Technika-Bold" panose="00000600000000000000" charset="-18"/>
      <p:regular r:id="rId15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7" d="100"/>
          <a:sy n="77" d="100"/>
        </p:scale>
        <p:origin x="-37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40660" y="1804398"/>
            <a:ext cx="1161635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17PBBITP Integrální počet</a:t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(17ABBITP)</a:t>
            </a:r>
          </a:p>
          <a:p>
            <a:pPr algn="ctr"/>
            <a:endParaRPr lang="cs-CZ" sz="2800" dirty="0" smtClean="0"/>
          </a:p>
          <a:p>
            <a:pPr algn="ctr"/>
            <a:r>
              <a:rPr lang="cs-CZ" sz="4000" dirty="0" smtClean="0"/>
              <a:t>2+2 - </a:t>
            </a:r>
            <a:r>
              <a:rPr lang="cs-CZ" sz="4000" dirty="0" err="1" smtClean="0"/>
              <a:t>z,zk</a:t>
            </a:r>
            <a:r>
              <a:rPr lang="cs-CZ" sz="4000" dirty="0" smtClean="0"/>
              <a:t> - 5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1.r./LS – 2. sem</a:t>
            </a:r>
            <a:r>
              <a:rPr lang="cs-CZ" sz="4000" dirty="0"/>
              <a:t>. – předmět P</a:t>
            </a:r>
          </a:p>
          <a:p>
            <a:pPr algn="ctr"/>
            <a:endParaRPr lang="cs-CZ" sz="4000" dirty="0"/>
          </a:p>
          <a:p>
            <a:pPr algn="ctr"/>
            <a:r>
              <a:rPr lang="cs-CZ" sz="4000" u="sng" dirty="0"/>
              <a:t>F</a:t>
            </a:r>
            <a:r>
              <a:rPr lang="cs-CZ" sz="4000" u="sng" dirty="0" smtClean="0"/>
              <a:t>euerstein, E.</a:t>
            </a:r>
            <a:r>
              <a:rPr lang="cs-CZ" sz="4000" dirty="0" smtClean="0"/>
              <a:t>, Drbohlavová, L., </a:t>
            </a:r>
            <a:r>
              <a:rPr lang="cs-CZ" sz="4000" dirty="0" err="1" smtClean="0"/>
              <a:t>Urzová</a:t>
            </a:r>
            <a:r>
              <a:rPr lang="cs-CZ" sz="4000" dirty="0" smtClean="0"/>
              <a:t>, J.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Získání teoretických poznatků týkajících se neurčitého, určitého a nevlastního integrálu včetně výpočetních metod, jednoduché aplikace určitého integrálu pro výpočet obsahu rovinných ploch, objemů a ploch rotačních těles, statických momentů , těžiště aplikace integrálu při řešení vybraných typů diferenciálních rovnic. </a:t>
            </a:r>
          </a:p>
          <a:p>
            <a:r>
              <a:rPr lang="cs-CZ" sz="2800" dirty="0" smtClean="0"/>
              <a:t>V úvodu do integrálních transformací: </a:t>
            </a:r>
            <a:r>
              <a:rPr lang="cs-CZ" sz="2800" dirty="0" err="1" smtClean="0"/>
              <a:t>Laplaceova</a:t>
            </a:r>
            <a:r>
              <a:rPr lang="cs-CZ" sz="2800" dirty="0" smtClean="0"/>
              <a:t> a zpětná </a:t>
            </a:r>
            <a:r>
              <a:rPr lang="cs-CZ" sz="2800" dirty="0" err="1" smtClean="0"/>
              <a:t>Laplaceova</a:t>
            </a:r>
            <a:r>
              <a:rPr lang="cs-CZ" sz="2800" dirty="0" smtClean="0"/>
              <a:t> transformace a jejich využití při řešení diferenciálních rovnic, Z transformace a její použití pro řešení diferenčních rovnic.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Zkouškou zakončený předmět PBBLAD, tedy znalosti v rozsahu úvodu do diferenciálního počtu a lineární algebry.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Doporučuji zachovat tento požadavek, neboť se prokázalo, že studenti, kteří nesplnili požadavky na předmět PBBLAD, nemají dostatečné vědomosti k tomu, aby mohli úspěšně absolvovat předmět </a:t>
            </a:r>
            <a:r>
              <a:rPr lang="cs-CZ" altLang="cs-CZ" sz="2800" dirty="0"/>
              <a:t>Ú</a:t>
            </a:r>
            <a:r>
              <a:rPr lang="cs-CZ" altLang="cs-CZ" sz="2800" dirty="0" smtClean="0"/>
              <a:t>vod do integrálního počtu.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Schopnost  řešit základní úlohy integrálního počtu, zejména techniky integrování 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a na ně navazující úlohy – zejména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2800" dirty="0"/>
              <a:t>Diferenciální  </a:t>
            </a:r>
            <a:r>
              <a:rPr lang="cs-CZ" altLang="cs-CZ" sz="2800" dirty="0" smtClean="0"/>
              <a:t>rovnice ( pro modelování v biomedicíně 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2800" dirty="0" smtClean="0"/>
              <a:t>Integrální transformace (pro zobrazovací techniky)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2800" dirty="0" smtClean="0"/>
              <a:t>Fyzikální aplikace (pro </a:t>
            </a:r>
            <a:r>
              <a:rPr lang="cs-CZ" altLang="cs-CZ" sz="2800" smtClean="0"/>
              <a:t>předmět fyzika)</a:t>
            </a: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594329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6163" y="2917768"/>
            <a:ext cx="11361925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K zvýšení  úspěšnosti v předmětu byla změněna koncepce přednášek a zejména cvičení. Důraz je kladen na samostatnou práci studentů a na systematické testování jejich dovedností. 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Přednášky a cvičení jsou každoročně aktualizovány a doplňovány vhodnými příklady. Studenti mají před každou přednáškou na webu ke stažení aktuální text (s teoretickými poznatky a řadou příkladů),  pro cvičení pak aktuální pracovní listy.</a:t>
            </a:r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594329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6163" y="2917768"/>
            <a:ext cx="113619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Od AR </a:t>
            </a:r>
            <a:r>
              <a:rPr lang="cs-CZ" altLang="cs-CZ" sz="2800" dirty="0" smtClean="0"/>
              <a:t>2015</a:t>
            </a:r>
            <a:r>
              <a:rPr lang="en-US" altLang="cs-CZ" sz="2800" dirty="0" smtClean="0"/>
              <a:t>/1</a:t>
            </a:r>
            <a:r>
              <a:rPr lang="cs-CZ" altLang="cs-CZ" sz="2800" dirty="0"/>
              <a:t>6</a:t>
            </a:r>
            <a:r>
              <a:rPr lang="en-US" altLang="cs-CZ" sz="2800" dirty="0" smtClean="0"/>
              <a:t> </a:t>
            </a:r>
            <a:r>
              <a:rPr lang="cs-CZ" altLang="cs-CZ" sz="2800" dirty="0" smtClean="0"/>
              <a:t>musí </a:t>
            </a:r>
            <a:r>
              <a:rPr lang="en-US" altLang="cs-CZ" sz="2800" dirty="0" err="1" smtClean="0"/>
              <a:t>studenti</a:t>
            </a:r>
            <a:r>
              <a:rPr lang="en-US" altLang="cs-CZ" sz="2800" dirty="0" smtClean="0"/>
              <a:t> </a:t>
            </a:r>
            <a:r>
              <a:rPr lang="en-US" altLang="cs-CZ" sz="2800" dirty="0"/>
              <a:t>b</a:t>
            </a:r>
            <a:r>
              <a:rPr lang="cs-CZ" altLang="cs-CZ" sz="2800" dirty="0"/>
              <a:t>ě</a:t>
            </a:r>
            <a:r>
              <a:rPr lang="en-US" altLang="cs-CZ" sz="2800" dirty="0"/>
              <a:t>hem </a:t>
            </a:r>
            <a:r>
              <a:rPr lang="en-US" altLang="cs-CZ" sz="2800" dirty="0" err="1"/>
              <a:t>semestru</a:t>
            </a:r>
            <a:r>
              <a:rPr lang="en-US" altLang="cs-CZ" sz="2800" dirty="0"/>
              <a:t> </a:t>
            </a:r>
            <a:r>
              <a:rPr lang="en-US" altLang="cs-CZ" sz="2800" dirty="0" err="1" smtClean="0"/>
              <a:t>absolv</a:t>
            </a:r>
            <a:r>
              <a:rPr lang="cs-CZ" altLang="cs-CZ" sz="2800" dirty="0" err="1" smtClean="0"/>
              <a:t>ovat</a:t>
            </a:r>
            <a:r>
              <a:rPr lang="cs-CZ" altLang="cs-CZ" sz="2800" dirty="0" smtClean="0"/>
              <a:t> </a:t>
            </a:r>
            <a:r>
              <a:rPr lang="cs-CZ" altLang="cs-CZ" sz="2800" dirty="0"/>
              <a:t>8 </a:t>
            </a:r>
            <a:r>
              <a:rPr lang="cs-CZ" altLang="cs-CZ" sz="2800" dirty="0" err="1"/>
              <a:t>minitestů</a:t>
            </a:r>
            <a:r>
              <a:rPr lang="cs-CZ" altLang="cs-CZ" sz="2800" dirty="0"/>
              <a:t> na cvičeních, mimo cvičení pak 2 </a:t>
            </a:r>
            <a:r>
              <a:rPr lang="cs-CZ" altLang="cs-CZ" sz="2800" dirty="0" err="1"/>
              <a:t>polosemestrální</a:t>
            </a:r>
            <a:r>
              <a:rPr lang="cs-CZ" altLang="cs-CZ" sz="2800" dirty="0"/>
              <a:t> testy. Body </a:t>
            </a:r>
            <a:r>
              <a:rPr lang="cs-CZ" altLang="cs-CZ" sz="2800" dirty="0" smtClean="0"/>
              <a:t>z těchto testů jim generují 5 až15 bodů ke zkoušce.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Ukazuje se, že student, který získá ze cvičení více než 10 bodů, úspěšně složí zkoušku v řádném termínu.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Na druhé straně ti studenti, kteří získají výrazně méně než 10 bodů, bojují o přežití.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3810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542721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850296"/>
            <a:ext cx="113619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U</a:t>
            </a:r>
            <a:r>
              <a:rPr lang="cs-CZ" altLang="cs-CZ" sz="2800" dirty="0" smtClean="0"/>
              <a:t>vítala poskytnutí  příkladů, které jsou řešeny v rámci odborných předmětů a tematicky  souvisí s probíranými okruhy tohoto předmětu.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Jako garant předmětu bych ráda výuku inovovala ve smyslu současných trendů </a:t>
            </a:r>
            <a:r>
              <a:rPr lang="cs-CZ" altLang="cs-CZ" sz="2800" dirty="0" smtClean="0"/>
              <a:t>a v </a:t>
            </a:r>
            <a:r>
              <a:rPr lang="cs-CZ" altLang="cs-CZ" sz="2800" dirty="0"/>
              <a:t>rámci možností, které má naše škola k dispozici.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Jde zejména o kontrolu výpočtů, vizualizaci řešení matematických úloh apod</a:t>
            </a:r>
            <a:r>
              <a:rPr lang="cs-CZ" altLang="cs-CZ" sz="2800" dirty="0" smtClean="0"/>
              <a:t>. </a:t>
            </a:r>
            <a:r>
              <a:rPr lang="cs-CZ" altLang="cs-CZ" sz="2800" dirty="0"/>
              <a:t>s využitím matematického SW</a:t>
            </a:r>
            <a:r>
              <a:rPr lang="cs-CZ" altLang="cs-CZ" sz="2800" dirty="0" smtClean="0"/>
              <a:t> v duchu projektu VŠB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„Matematika </a:t>
            </a:r>
            <a:r>
              <a:rPr lang="cs-CZ" altLang="cs-CZ" sz="2800" dirty="0"/>
              <a:t>pro 3. tisíciletí</a:t>
            </a:r>
            <a:r>
              <a:rPr lang="cs-CZ" altLang="cs-CZ" sz="2800" dirty="0" smtClean="0"/>
              <a:t>“. 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461</TotalTime>
  <Words>447</Words>
  <Application>Microsoft Office PowerPoint</Application>
  <PresentationFormat>Vlastní</PresentationFormat>
  <Paragraphs>34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Technika</vt:lpstr>
      <vt:lpstr>Wingdings</vt:lpstr>
      <vt:lpstr>Technika-Bold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KPO</cp:lastModifiedBy>
  <cp:revision>33</cp:revision>
  <dcterms:created xsi:type="dcterms:W3CDTF">2016-10-24T11:40:37Z</dcterms:created>
  <dcterms:modified xsi:type="dcterms:W3CDTF">2017-01-30T01:49:12Z</dcterms:modified>
</cp:coreProperties>
</file>