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58" r:id="rId6"/>
    <p:sldId id="263" r:id="rId7"/>
    <p:sldId id="266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9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3" autoAdjust="0"/>
    <p:restoredTop sz="94660"/>
  </p:normalViewPr>
  <p:slideViewPr>
    <p:cSldViewPr snapToGrid="0">
      <p:cViewPr varScale="1">
        <p:scale>
          <a:sx n="87" d="100"/>
          <a:sy n="87" d="100"/>
        </p:scale>
        <p:origin x="216" y="1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CE59E-369F-7D4C-9269-74FC27772930}" type="datetimeFigureOut">
              <a:rPr lang="cs-CZ" smtClean="0"/>
              <a:t>30.01.17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113852-9CED-B343-9CA6-B67907B979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01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Relationship Id="rId3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bg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  <p:pic>
        <p:nvPicPr>
          <p:cNvPr id="5" name="Obrázek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5" y="360000"/>
            <a:ext cx="236257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51" b="923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464730" y="1800000"/>
            <a:ext cx="10315592" cy="1446663"/>
          </a:xfrm>
        </p:spPr>
        <p:txBody>
          <a:bodyPr anchor="t"/>
          <a:lstStyle>
            <a:lvl1pPr algn="l">
              <a:defRPr lang="cs-CZ" sz="4800" b="1" i="0" u="none" strike="noStrike" kern="4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</a:lstStyle>
          <a:p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TITUL PREZENTACE</a:t>
            </a:r>
            <a:br>
              <a:rPr lang="cs-CZ" sz="4800" b="1" i="0" u="none" strike="noStrike" baseline="0" dirty="0">
                <a:latin typeface="Technika-Bold" panose="00000600000000000000" pitchFamily="50" charset="-18"/>
              </a:rPr>
            </a:br>
            <a:r>
              <a:rPr lang="cs-CZ" sz="4800" b="1" i="0" u="none" strike="noStrike" baseline="0" dirty="0">
                <a:latin typeface="Technika-Bold" panose="00000600000000000000" pitchFamily="50" charset="-18"/>
              </a:rPr>
              <a:t>PODTITUL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64728" y="3441731"/>
            <a:ext cx="10315591" cy="1771721"/>
          </a:xfrm>
        </p:spPr>
        <p:txBody>
          <a:bodyPr/>
          <a:lstStyle>
            <a:lvl1pPr marL="0" indent="0" algn="l">
              <a:buNone/>
              <a:defRPr lang="cs-CZ" sz="2400" b="1" i="0" u="none" strike="noStrike" kern="2800" baseline="0" smtClean="0">
                <a:solidFill>
                  <a:schemeClr val="tx1"/>
                </a:solidFill>
                <a:latin typeface="Technika-Bold" panose="00000600000000000000" pitchFamily="50" charset="-18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cs-CZ" dirty="0"/>
              <a:t>NÁZEV FAKULTY A PRACOVIŠTĚ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AUTOR/TITUL JMÉNO PŘÍJMENÍ</a:t>
            </a:r>
            <a:r>
              <a:rPr lang="en-US" dirty="0"/>
              <a:t/>
            </a:r>
            <a:br>
              <a:rPr lang="en-US" dirty="0"/>
            </a:br>
            <a:r>
              <a:rPr lang="cs-CZ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10571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62597" y="1800000"/>
            <a:ext cx="10365226" cy="1087934"/>
          </a:xfrm>
        </p:spPr>
        <p:txBody>
          <a:bodyPr anchor="t"/>
          <a:lstStyle>
            <a:lvl1pPr>
              <a:defRPr sz="2800" kern="2800" baseline="0">
                <a:latin typeface="Technika-Bold" panose="00000600000000000000" pitchFamily="50" charset="-18"/>
              </a:defRPr>
            </a:lvl1pPr>
          </a:lstStyle>
          <a:p>
            <a:r>
              <a:rPr lang="cs-CZ" dirty="0"/>
              <a:t>PODTITUL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62594" y="3059766"/>
            <a:ext cx="10365223" cy="3412286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48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567543" y="1800000"/>
            <a:ext cx="10262129" cy="4702629"/>
          </a:xfrm>
        </p:spPr>
        <p:txBody>
          <a:bodyPr>
            <a:normAutofit/>
          </a:bodyPr>
          <a:lstStyle>
            <a:lvl1pPr marL="0" indent="0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9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 userDrawn="1"/>
        </p:nvSpPr>
        <p:spPr>
          <a:xfrm>
            <a:off x="2756854" y="368300"/>
            <a:ext cx="9184943" cy="1228488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80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0000" y="360000"/>
            <a:ext cx="11473200" cy="6138000"/>
          </a:xfrm>
        </p:spPr>
        <p:txBody>
          <a:bodyPr>
            <a:normAutofit/>
          </a:bodyPr>
          <a:lstStyle>
            <a:lvl1pPr marL="0" indent="0" algn="ctr">
              <a:buNone/>
              <a:defRPr sz="2000" kern="3000" baseline="0">
                <a:latin typeface="Technika-Bold" panose="00000600000000000000" pitchFamily="50" charset="-18"/>
              </a:defRPr>
            </a:lvl1pPr>
          </a:lstStyle>
          <a:p>
            <a:pPr lvl="0"/>
            <a:r>
              <a:rPr lang="cs-CZ" dirty="0"/>
              <a:t>VLOŽIT OBRÁZEK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33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713" y="14210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5713" y="2746628"/>
            <a:ext cx="10515600" cy="3944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pic>
        <p:nvPicPr>
          <p:cNvPr id="1026" name="Picture 2" descr="https://www.email.cz/download/i/J_cdaADwWifiayZrAXd9jpkdWor_gYe_4QlhA3zsTzSB0jpv76wY4UUYT-LRJNvubDBn-to/logo_cvut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360006"/>
            <a:ext cx="2361064" cy="1152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3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6" r:id="rId2"/>
    <p:sldLayoutId id="2147483674" r:id="rId3"/>
    <p:sldLayoutId id="2147483685" r:id="rId4"/>
    <p:sldLayoutId id="2147483684" r:id="rId5"/>
  </p:sldLayoutIdLst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echnika-Bold" panose="00000600000000000000" pitchFamily="50" charset="-18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echnika" panose="00000600000000000000" pitchFamily="50" charset="-18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32" userDrawn="1">
          <p15:clr>
            <a:srgbClr val="F26B43"/>
          </p15:clr>
        </p15:guide>
        <p15:guide id="2" pos="17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Pedagogická konference oboru Biomedicínský technik</a:t>
            </a:r>
            <a:endParaRPr lang="en-US" dirty="0"/>
          </a:p>
        </p:txBody>
      </p:sp>
      <p:sp>
        <p:nvSpPr>
          <p:cNvPr id="11" name="Podnadpis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FAKULTA BIOMEDICÍNSKÉHO INŽENÝRSTVÍ</a:t>
            </a:r>
          </a:p>
          <a:p>
            <a:r>
              <a:rPr lang="cs-CZ" dirty="0" smtClean="0"/>
              <a:t>Nám. Sítná 3105, 272 01 Kladno</a:t>
            </a:r>
          </a:p>
          <a:p>
            <a:r>
              <a:rPr lang="cs-CZ" dirty="0" smtClean="0"/>
              <a:t>31. </a:t>
            </a:r>
            <a:r>
              <a:rPr lang="cs-CZ" dirty="0"/>
              <a:t>0</a:t>
            </a:r>
            <a:r>
              <a:rPr lang="cs-CZ" dirty="0" smtClean="0"/>
              <a:t>1. 2017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54912" y="1804398"/>
            <a:ext cx="1140210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solidFill>
                  <a:srgbClr val="0070C0"/>
                </a:solidFill>
              </a:rPr>
              <a:t>17PBBITT Informační technologie a telemedicína</a:t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(17ABBITT)</a:t>
            </a:r>
          </a:p>
          <a:p>
            <a:pPr algn="ctr"/>
            <a:endParaRPr lang="cs-CZ" sz="2800" dirty="0" smtClean="0"/>
          </a:p>
          <a:p>
            <a:pPr algn="ctr"/>
            <a:r>
              <a:rPr lang="cs-CZ" sz="4000" dirty="0" smtClean="0"/>
              <a:t>2+0 – </a:t>
            </a:r>
            <a:r>
              <a:rPr lang="cs-CZ" sz="4000" dirty="0" err="1" smtClean="0"/>
              <a:t>zk</a:t>
            </a:r>
            <a:r>
              <a:rPr lang="cs-CZ" sz="4000" dirty="0" smtClean="0"/>
              <a:t> - 2 </a:t>
            </a:r>
            <a:r>
              <a:rPr lang="cs-CZ" sz="4000" dirty="0" err="1" smtClean="0"/>
              <a:t>kr.</a:t>
            </a:r>
            <a:r>
              <a:rPr lang="cs-CZ" sz="4000" dirty="0" smtClean="0"/>
              <a:t> – 1.r./ZS – 1. sem</a:t>
            </a:r>
            <a:r>
              <a:rPr lang="cs-CZ" sz="4000" dirty="0"/>
              <a:t>. – předmět P</a:t>
            </a:r>
          </a:p>
          <a:p>
            <a:pPr algn="ctr"/>
            <a:endParaRPr lang="cs-CZ" sz="4000" dirty="0"/>
          </a:p>
          <a:p>
            <a:pPr algn="ctr"/>
            <a:r>
              <a:rPr lang="cs-CZ" sz="4000" u="sng" dirty="0" smtClean="0"/>
              <a:t>Hána, </a:t>
            </a:r>
            <a:r>
              <a:rPr lang="cs-CZ" sz="4000" u="sng" dirty="0"/>
              <a:t>K</a:t>
            </a:r>
            <a:r>
              <a:rPr lang="cs-CZ" sz="4000" u="sng" dirty="0" smtClean="0"/>
              <a:t>.</a:t>
            </a:r>
            <a:r>
              <a:rPr lang="cs-CZ" sz="4000" dirty="0" smtClean="0"/>
              <a:t>, Mužík, J</a:t>
            </a:r>
            <a:r>
              <a:rPr lang="cs-CZ" sz="4000" dirty="0" smtClean="0"/>
              <a:t>., Funda, T. 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759860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4000" dirty="0" smtClean="0">
                <a:solidFill>
                  <a:srgbClr val="0070C0"/>
                </a:solidFill>
              </a:rPr>
              <a:t>Cíl/cíle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6497" y="2581835"/>
            <a:ext cx="1136192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600" dirty="0"/>
              <a:t>Cílem předmětu je seznámit studenta </a:t>
            </a:r>
            <a:r>
              <a:rPr lang="cs-CZ" altLang="cs-CZ" sz="2600" b="1" dirty="0"/>
              <a:t>se základy výpočetní techniky</a:t>
            </a:r>
            <a:r>
              <a:rPr lang="cs-CZ" altLang="cs-CZ" sz="2600" dirty="0"/>
              <a:t>, počítačovými sítěmi i </a:t>
            </a:r>
            <a:r>
              <a:rPr lang="cs-CZ" altLang="cs-CZ" sz="2600" dirty="0" err="1"/>
              <a:t>telemedicínskými</a:t>
            </a:r>
            <a:r>
              <a:rPr lang="cs-CZ" altLang="cs-CZ" sz="2600" dirty="0"/>
              <a:t> prostředky na úrovni pohledu odbornějšího uživatele. Student by měl získat dostatečný ucelený přehled o historii i současnosti informačních technologií a jejích využití v medicíně a telemedicíně. Důraz je kladen zejména na </a:t>
            </a:r>
            <a:r>
              <a:rPr lang="cs-CZ" altLang="cs-CZ" sz="2600" b="1" dirty="0"/>
              <a:t>obecný přehled a znalost principů</a:t>
            </a:r>
            <a:r>
              <a:rPr lang="cs-CZ" altLang="cs-CZ" sz="2600" dirty="0"/>
              <a:t> a mechanismů, aby student měl jasnou představu, jaké jsou možnosti i rizika spojená s použitím výpočetní techniky v medicíně. Na základě získaných znalostí by měl být student schopen odhadnout potřebný výpočetní výkon aplikace, zvolit optimální hardwarové i softwarové řešení a uvědomit si i limitace, které z tohoto řešení plynou. Student by tak měl dostat </a:t>
            </a:r>
            <a:r>
              <a:rPr lang="cs-CZ" altLang="cs-CZ" sz="2600" b="1" dirty="0"/>
              <a:t>dobrý základ k dalšímu hlubšímu studiu </a:t>
            </a:r>
            <a:r>
              <a:rPr lang="cs-CZ" altLang="cs-CZ" sz="2600" dirty="0"/>
              <a:t>v oblasti informačních technologií</a:t>
            </a:r>
            <a:r>
              <a:rPr lang="cs-CZ" altLang="cs-CZ" sz="2600" dirty="0" smtClean="0"/>
              <a:t>.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289215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Vstupní požadavky předmětu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66163" y="2590800"/>
            <a:ext cx="1136192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Předmět </a:t>
            </a:r>
            <a:r>
              <a:rPr lang="cs-CZ" altLang="cs-CZ" sz="2800" dirty="0"/>
              <a:t>je vyučován v 1. semestru 1. ročníku, na vstupu předmětu </a:t>
            </a:r>
            <a:r>
              <a:rPr lang="cs-CZ" altLang="cs-CZ" sz="2800" b="1" dirty="0"/>
              <a:t>nejsou</a:t>
            </a:r>
            <a:r>
              <a:rPr lang="cs-CZ" altLang="cs-CZ" sz="2800" dirty="0"/>
              <a:t> stanoveny žádné požadavky.</a:t>
            </a:r>
          </a:p>
          <a:p>
            <a:pPr>
              <a:spcAft>
                <a:spcPts val="1200"/>
              </a:spcAft>
            </a:pPr>
            <a:r>
              <a:rPr lang="cs-CZ" altLang="cs-CZ" sz="2800" dirty="0"/>
              <a:t>Pro předmět je </a:t>
            </a:r>
            <a:r>
              <a:rPr lang="cs-CZ" altLang="cs-CZ" sz="2800" b="1" dirty="0"/>
              <a:t>s výhodou </a:t>
            </a:r>
            <a:r>
              <a:rPr lang="cs-CZ" altLang="cs-CZ" sz="2800" dirty="0"/>
              <a:t>paralelní výuka předmětu </a:t>
            </a:r>
            <a:r>
              <a:rPr lang="cs-CZ" altLang="cs-CZ" sz="2800" b="1" dirty="0"/>
              <a:t>Algoritmizace a programování</a:t>
            </a:r>
            <a:r>
              <a:rPr lang="cs-CZ" altLang="cs-CZ" sz="2800" dirty="0" smtClean="0"/>
              <a:t>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2446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356321" y="1804398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Výstupní znalosti, dovednosti, kompetence, …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93058" y="2599764"/>
            <a:ext cx="11361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V</a:t>
            </a:r>
            <a:r>
              <a:rPr lang="cs-CZ" altLang="cs-CZ" sz="2800" dirty="0" smtClean="0"/>
              <a:t>iz cíle předmětu.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7567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35956"/>
            <a:ext cx="11361925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700" dirty="0" smtClean="0"/>
              <a:t>Předmět </a:t>
            </a:r>
            <a:r>
              <a:rPr lang="cs-CZ" altLang="cs-CZ" sz="2700" dirty="0"/>
              <a:t>nemá cvičení ani zápočet, pouze nepovinné přednášky a </a:t>
            </a:r>
            <a:r>
              <a:rPr lang="cs-CZ" altLang="cs-CZ" sz="2700" dirty="0" smtClean="0"/>
              <a:t>zkoušku.</a:t>
            </a:r>
          </a:p>
          <a:p>
            <a:pPr>
              <a:spcAft>
                <a:spcPts val="1200"/>
              </a:spcAft>
            </a:pPr>
            <a:r>
              <a:rPr lang="cs-CZ" altLang="cs-CZ" sz="2700" dirty="0" smtClean="0"/>
              <a:t>Nevýhodou neexistence cvičení </a:t>
            </a:r>
            <a:r>
              <a:rPr lang="mr-IN" altLang="cs-CZ" sz="2700" dirty="0" smtClean="0"/>
              <a:t>–</a:t>
            </a:r>
            <a:r>
              <a:rPr lang="cs-CZ" altLang="cs-CZ" sz="2700" dirty="0" smtClean="0"/>
              <a:t> nedá se nic cvičit v praxi </a:t>
            </a:r>
            <a:r>
              <a:rPr lang="mr-IN" altLang="cs-CZ" sz="2700" dirty="0" smtClean="0"/>
              <a:t>–</a:t>
            </a:r>
            <a:r>
              <a:rPr lang="cs-CZ" altLang="cs-CZ" sz="2700" dirty="0" smtClean="0"/>
              <a:t> sestavení PC, </a:t>
            </a:r>
            <a:r>
              <a:rPr lang="cs-CZ" altLang="cs-CZ" sz="2700" dirty="0" err="1" smtClean="0"/>
              <a:t>konfigirace</a:t>
            </a:r>
            <a:r>
              <a:rPr lang="cs-CZ" altLang="cs-CZ" sz="2700" dirty="0" smtClean="0"/>
              <a:t> </a:t>
            </a:r>
            <a:r>
              <a:rPr lang="cs-CZ" altLang="cs-CZ" sz="2700" dirty="0" err="1" smtClean="0"/>
              <a:t>BIOSu</a:t>
            </a:r>
            <a:r>
              <a:rPr lang="cs-CZ" altLang="cs-CZ" sz="2700" dirty="0" smtClean="0"/>
              <a:t>, počítačové sítě, </a:t>
            </a:r>
            <a:r>
              <a:rPr lang="cs-CZ" altLang="cs-CZ" sz="2700" dirty="0" err="1" smtClean="0"/>
              <a:t>WiFi</a:t>
            </a:r>
            <a:r>
              <a:rPr lang="cs-CZ" altLang="cs-CZ" sz="2700" dirty="0" smtClean="0"/>
              <a:t>, virtuálního PC, PC v </a:t>
            </a:r>
            <a:r>
              <a:rPr lang="cs-CZ" altLang="cs-CZ" sz="2700" dirty="0" err="1" smtClean="0"/>
              <a:t>cloudu</a:t>
            </a:r>
            <a:r>
              <a:rPr lang="cs-CZ" altLang="cs-CZ" sz="2700" dirty="0" smtClean="0"/>
              <a:t>, </a:t>
            </a:r>
            <a:r>
              <a:rPr lang="cs-CZ" altLang="cs-CZ" sz="2700" dirty="0" err="1" smtClean="0"/>
              <a:t>telemedicínského</a:t>
            </a:r>
            <a:r>
              <a:rPr lang="cs-CZ" altLang="cs-CZ" sz="2700" dirty="0" smtClean="0"/>
              <a:t> řešení atd.</a:t>
            </a:r>
          </a:p>
          <a:p>
            <a:pPr>
              <a:spcAft>
                <a:spcPts val="1200"/>
              </a:spcAft>
            </a:pPr>
            <a:r>
              <a:rPr lang="cs-CZ" altLang="cs-CZ" sz="2700" dirty="0" smtClean="0"/>
              <a:t>Zčásti kompenzováno nošením fyzických částí HW počítače a periferií, novinek v IT (mobilní telefony, tablety, čipy pro implantaci člověku, atd.), aktuálních čísel časopisů o IT a souvisejících oborů a jejich kolováním mezi studenty.</a:t>
            </a:r>
          </a:p>
        </p:txBody>
      </p:sp>
    </p:spTree>
    <p:extLst>
      <p:ext uri="{BB962C8B-B14F-4D97-AF65-F5344CB8AC3E}">
        <p14:creationId xmlns:p14="http://schemas.microsoft.com/office/powerpoint/2010/main" val="312862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56321" y="1804398"/>
            <a:ext cx="1140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Koncepce výuky, dosavadní zkušenosti, dobrá výuková praxe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66164" y="3135956"/>
            <a:ext cx="1136192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600" dirty="0" smtClean="0"/>
              <a:t>Zavedením zkoušky formou neosobního testu (výběr 50-ti z 280-ti otázek s odpověďmi typu A-B-C), což je obecný trend, došlo k poklesu fyzické účasti studentů na přednáškách a ke ztrátě souvislostí v probírané látce. Studenti se naučí 280 otázek s </a:t>
            </a:r>
            <a:r>
              <a:rPr lang="cs-CZ" altLang="cs-CZ" sz="2600" dirty="0" err="1" smtClean="0"/>
              <a:t>odpoveďmi</a:t>
            </a:r>
            <a:r>
              <a:rPr lang="cs-CZ" altLang="cs-CZ" sz="2600" dirty="0" smtClean="0"/>
              <a:t>, test mají za A, znalosti neodpovídají známce z testu.</a:t>
            </a:r>
          </a:p>
          <a:p>
            <a:pPr>
              <a:spcAft>
                <a:spcPts val="1200"/>
              </a:spcAft>
            </a:pPr>
            <a:endParaRPr lang="cs-CZ" altLang="cs-CZ" sz="2600" dirty="0"/>
          </a:p>
          <a:p>
            <a:pPr>
              <a:spcAft>
                <a:spcPts val="1200"/>
              </a:spcAft>
            </a:pPr>
            <a:r>
              <a:rPr lang="cs-CZ" altLang="cs-CZ" sz="2600" b="1" dirty="0" smtClean="0"/>
              <a:t>Otázka do diskuse </a:t>
            </a:r>
            <a:r>
              <a:rPr lang="mr-IN" altLang="cs-CZ" sz="2600" dirty="0" smtClean="0"/>
              <a:t>–</a:t>
            </a:r>
            <a:r>
              <a:rPr lang="cs-CZ" altLang="cs-CZ" sz="2600" dirty="0" smtClean="0"/>
              <a:t> zkoušet studenty ústně, nebo jen formou písemných testů?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74161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Doporučení, „požadavky“ na ostatní předměty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 smtClean="0"/>
              <a:t>„Požadavky“ na ostatní předměty nejsou, předmět je vyučován v 1. ročníku 1. semestru.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7144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37881" y="1777504"/>
            <a:ext cx="114021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70C0"/>
                </a:solidFill>
              </a:rPr>
              <a:t>Sdělení na závěr (poznatek k </a:t>
            </a:r>
            <a:r>
              <a:rPr lang="cs-CZ" sz="4000" dirty="0" err="1" smtClean="0">
                <a:solidFill>
                  <a:srgbClr val="0070C0"/>
                </a:solidFill>
              </a:rPr>
              <a:t>reakreditaci</a:t>
            </a:r>
            <a:r>
              <a:rPr lang="cs-CZ" sz="4000" dirty="0" smtClean="0">
                <a:solidFill>
                  <a:srgbClr val="0070C0"/>
                </a:solidFill>
              </a:rPr>
              <a:t>, …)</a:t>
            </a:r>
            <a:endParaRPr lang="cs-CZ" sz="4000" b="1" dirty="0" smtClean="0">
              <a:solidFill>
                <a:srgbClr val="0070C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7881" y="2590799"/>
            <a:ext cx="11361925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cs-CZ" altLang="cs-CZ" sz="2800" dirty="0"/>
              <a:t>P</a:t>
            </a:r>
            <a:r>
              <a:rPr lang="cs-CZ" altLang="cs-CZ" sz="2800" dirty="0" smtClean="0"/>
              <a:t>ředmět Informační technologie a telemedicína </a:t>
            </a:r>
            <a:r>
              <a:rPr lang="cs-CZ" altLang="cs-CZ" sz="2800" b="1" dirty="0" smtClean="0"/>
              <a:t>je vhodně umístěn </a:t>
            </a:r>
            <a:r>
              <a:rPr lang="cs-CZ" altLang="cs-CZ" sz="2800" dirty="0" smtClean="0"/>
              <a:t>do 1. semestru 1. ročníku a společně s předměty Algoritmizace a programování a BOZP a normy v elektrotechnice tvoří úvod do odborné technické části oboru Biomedicínský technik.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Změnou z 2+0 na 1+1 by bylo možné studenty naučit více praktickým dovednostem, samozřejmě, by to naráželo na změnu organizace výuky a vybudování laboratoře pro cvičení.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Vhodná by byla i dostupnost IT časopisů v knihovně FBMI. </a:t>
            </a:r>
          </a:p>
          <a:p>
            <a:pPr>
              <a:spcAft>
                <a:spcPts val="1200"/>
              </a:spcAft>
            </a:pPr>
            <a:r>
              <a:rPr lang="cs-CZ" altLang="cs-CZ" sz="2800" dirty="0" smtClean="0"/>
              <a:t> </a:t>
            </a:r>
            <a:r>
              <a:rPr lang="cs-CZ" altLang="cs-CZ" sz="2800" dirty="0" smtClean="0"/>
              <a:t>  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24427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chnika">
      <a:majorFont>
        <a:latin typeface="Technika-Bold"/>
        <a:ea typeface=""/>
        <a:cs typeface=""/>
      </a:majorFont>
      <a:minorFont>
        <a:latin typeface="Technika"/>
        <a:ea typeface=""/>
        <a:cs typeface="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.potx" id="{B71AA5B8-C7FF-48E9-9DDE-A2C5C9558129}" vid="{D3855675-ED1A-4EE7-AB1F-F528BDA1156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CZ</Template>
  <TotalTime>455</TotalTime>
  <Words>485</Words>
  <Application>Microsoft Macintosh PowerPoint</Application>
  <PresentationFormat>Širokoúhlá obrazovka</PresentationFormat>
  <Paragraphs>31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Technika-Bold</vt:lpstr>
      <vt:lpstr>Arial</vt:lpstr>
      <vt:lpstr>Calibri</vt:lpstr>
      <vt:lpstr>Technika</vt:lpstr>
      <vt:lpstr>Motiv Office</vt:lpstr>
      <vt:lpstr>Pedagogická konference oboru Biomedicínský technik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FBMI – OBORY BUDOUCNOSTI</dc:title>
  <dc:creator>skopaida</dc:creator>
  <cp:lastModifiedBy>hana258@seznam.cz</cp:lastModifiedBy>
  <cp:revision>32</cp:revision>
  <dcterms:created xsi:type="dcterms:W3CDTF">2016-10-24T11:40:37Z</dcterms:created>
  <dcterms:modified xsi:type="dcterms:W3CDTF">2017-01-30T16:14:09Z</dcterms:modified>
</cp:coreProperties>
</file>