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6" r:id="rId8"/>
    <p:sldId id="264" r:id="rId9"/>
    <p:sldId id="265" r:id="rId10"/>
  </p:sldIdLst>
  <p:sldSz cx="12192000" cy="6858000"/>
  <p:notesSz cx="6858000" cy="9144000"/>
  <p:embeddedFontLst>
    <p:embeddedFont>
      <p:font typeface="Technika" panose="020B0604020202020204" charset="-18"/>
      <p:regular r:id="rId11"/>
      <p:bold r:id="rId12"/>
      <p:italic r:id="rId13"/>
      <p:boldItalic r:id="rId14"/>
    </p:embeddedFont>
    <p:embeddedFont>
      <p:font typeface="Technika-Bold" panose="00000600000000000000" charset="-18"/>
      <p:regular r:id="rId15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72" y="12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40660" y="1804398"/>
            <a:ext cx="1161635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17PBBLAD Lineární algebra a diferenciální počet</a:t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(17ABBLAD)</a:t>
            </a:r>
          </a:p>
          <a:p>
            <a:pPr algn="ctr"/>
            <a:endParaRPr lang="cs-CZ" sz="2800" dirty="0" smtClean="0"/>
          </a:p>
          <a:p>
            <a:pPr algn="ctr"/>
            <a:r>
              <a:rPr lang="cs-CZ" sz="4000" dirty="0" smtClean="0"/>
              <a:t>2+2 - </a:t>
            </a:r>
            <a:r>
              <a:rPr lang="cs-CZ" sz="4000" dirty="0" err="1" smtClean="0"/>
              <a:t>z,zk</a:t>
            </a:r>
            <a:r>
              <a:rPr lang="cs-CZ" sz="4000" dirty="0" smtClean="0"/>
              <a:t> - 4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1.r./ZS – 1. sem</a:t>
            </a:r>
            <a:r>
              <a:rPr lang="cs-CZ" sz="4000" dirty="0"/>
              <a:t>. – předmět P</a:t>
            </a:r>
          </a:p>
          <a:p>
            <a:pPr algn="ctr"/>
            <a:endParaRPr lang="cs-CZ" sz="4000" dirty="0"/>
          </a:p>
          <a:p>
            <a:pPr algn="ctr"/>
            <a:r>
              <a:rPr lang="cs-CZ" sz="4000" u="sng" dirty="0"/>
              <a:t>F</a:t>
            </a:r>
            <a:r>
              <a:rPr lang="cs-CZ" sz="4000" u="sng" dirty="0" smtClean="0"/>
              <a:t>euerstein, E.</a:t>
            </a:r>
            <a:r>
              <a:rPr lang="cs-CZ" sz="4000" dirty="0" smtClean="0"/>
              <a:t>, Drbohlavová, L., </a:t>
            </a:r>
            <a:r>
              <a:rPr lang="cs-CZ" sz="4000" dirty="0" err="1" smtClean="0"/>
              <a:t>Urzová</a:t>
            </a:r>
            <a:r>
              <a:rPr lang="cs-CZ" sz="4000" dirty="0" smtClean="0"/>
              <a:t>, J.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544901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161697"/>
            <a:ext cx="1136192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Získání znalostí a dovedností z diferenciálního počtu  a lineární algebry v tématech: </a:t>
            </a:r>
          </a:p>
          <a:p>
            <a:r>
              <a:rPr lang="cs-CZ" sz="2800" dirty="0" smtClean="0"/>
              <a:t>Posloupnosti a jejich vlastnosti, </a:t>
            </a:r>
            <a:r>
              <a:rPr lang="cs-CZ" sz="2800" dirty="0"/>
              <a:t>limita </a:t>
            </a:r>
            <a:r>
              <a:rPr lang="cs-CZ" sz="2800" dirty="0" smtClean="0"/>
              <a:t>posloupnosti,  reálné funkce </a:t>
            </a:r>
            <a:r>
              <a:rPr lang="cs-CZ" sz="2800" dirty="0"/>
              <a:t>jedné </a:t>
            </a:r>
            <a:r>
              <a:rPr lang="cs-CZ" sz="2800" dirty="0" smtClean="0"/>
              <a:t>reálné proměnné</a:t>
            </a:r>
            <a:r>
              <a:rPr lang="cs-CZ" sz="2800" dirty="0"/>
              <a:t>, limita, spojitost, derivace, diferenciál, </a:t>
            </a:r>
            <a:r>
              <a:rPr lang="cs-CZ" sz="2800" dirty="0" smtClean="0"/>
              <a:t>lokální </a:t>
            </a:r>
            <a:r>
              <a:rPr lang="cs-CZ" sz="2800" dirty="0"/>
              <a:t>a globální extrémy, </a:t>
            </a:r>
            <a:r>
              <a:rPr lang="cs-CZ" sz="2800" dirty="0" smtClean="0"/>
              <a:t>monotonie funkce, </a:t>
            </a:r>
            <a:r>
              <a:rPr lang="cs-CZ" sz="2800" dirty="0"/>
              <a:t>vyšetřování průběhu funkce, </a:t>
            </a:r>
            <a:r>
              <a:rPr lang="cs-CZ" sz="2800" dirty="0" err="1"/>
              <a:t>Taylorův</a:t>
            </a:r>
            <a:r>
              <a:rPr lang="cs-CZ" sz="2800" dirty="0"/>
              <a:t> polynom, </a:t>
            </a:r>
            <a:r>
              <a:rPr lang="cs-CZ" sz="2800" dirty="0" smtClean="0"/>
              <a:t>číselné řady</a:t>
            </a:r>
            <a:r>
              <a:rPr lang="cs-CZ" sz="2800" dirty="0"/>
              <a:t>. </a:t>
            </a:r>
            <a:endParaRPr lang="en-US" sz="2800" dirty="0"/>
          </a:p>
          <a:p>
            <a:r>
              <a:rPr lang="cs-CZ" sz="2800" dirty="0" smtClean="0"/>
              <a:t>Řešení </a:t>
            </a:r>
            <a:r>
              <a:rPr lang="cs-CZ" sz="2800" dirty="0"/>
              <a:t>soustav lineárních algebraických rovnic, Gaussova eliminační metoda, úvod do teorie matic, základy vektorového počtu, </a:t>
            </a:r>
            <a:r>
              <a:rPr lang="cs-CZ" sz="2800" dirty="0" smtClean="0"/>
              <a:t>aplikace v </a:t>
            </a:r>
            <a:r>
              <a:rPr lang="cs-CZ" sz="2800" dirty="0"/>
              <a:t>analytické geometrii v  prostoru E2 a </a:t>
            </a:r>
            <a:r>
              <a:rPr lang="cs-CZ" sz="2800" dirty="0" smtClean="0"/>
              <a:t>E3, kuželosečky a kvadriky.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Znalosti středoškolské matematiky v rozsahu nezbytném pro pochopení navazujícího učiva. 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Algebraické výrazy, zlomky, mocniny, odmocniny a jejich úprava.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Nerovnosti, pojem absolutní hodnota, řešení nerovností, grafické znázornění.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Základní funkce – polynomy, goniometrické funkce, logaritmus, exponenciální funkce. Určování definičního oboru.</a:t>
            </a:r>
            <a:r>
              <a:rPr lang="cs-CZ" altLang="cs-CZ" sz="2800" dirty="0" smtClean="0"/>
              <a:t> 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800" dirty="0" smtClean="0"/>
              <a:t>Schopnost řešit základní úlohy diferenciálního </a:t>
            </a:r>
            <a:r>
              <a:rPr lang="cs-CZ" altLang="cs-CZ" sz="2800" dirty="0"/>
              <a:t>počtu a lineární </a:t>
            </a:r>
            <a:r>
              <a:rPr lang="cs-CZ" altLang="cs-CZ" sz="2800" dirty="0" smtClean="0"/>
              <a:t>algebry. Zejména:</a:t>
            </a:r>
          </a:p>
          <a:p>
            <a:r>
              <a:rPr lang="cs-CZ" altLang="cs-CZ" sz="2800" dirty="0" smtClean="0"/>
              <a:t>Výpočet limit, derivování, vyšetřování průběhu funkce, </a:t>
            </a:r>
            <a:r>
              <a:rPr lang="cs-CZ" altLang="cs-CZ" sz="2800" dirty="0"/>
              <a:t>R</a:t>
            </a:r>
            <a:r>
              <a:rPr lang="cs-CZ" altLang="cs-CZ" sz="2800" dirty="0" smtClean="0"/>
              <a:t>ozhodování o konvergenci</a:t>
            </a:r>
            <a:r>
              <a:rPr lang="en-US" altLang="cs-CZ" sz="2800" dirty="0" smtClean="0"/>
              <a:t>/</a:t>
            </a:r>
            <a:r>
              <a:rPr lang="en-US" altLang="cs-CZ" sz="2800" dirty="0" err="1" smtClean="0"/>
              <a:t>divergenci</a:t>
            </a:r>
            <a:r>
              <a:rPr lang="en-US" altLang="cs-CZ" sz="2800" dirty="0" smtClean="0"/>
              <a:t> </a:t>
            </a:r>
            <a:r>
              <a:rPr lang="cs-CZ" altLang="cs-CZ" sz="2800" dirty="0"/>
              <a:t> </a:t>
            </a:r>
            <a:r>
              <a:rPr lang="cs-CZ" altLang="cs-CZ" sz="2800" dirty="0" smtClean="0"/>
              <a:t>číselných řad,</a:t>
            </a:r>
          </a:p>
          <a:p>
            <a:r>
              <a:rPr lang="cs-CZ" altLang="cs-CZ" sz="2800" dirty="0"/>
              <a:t>Ř</a:t>
            </a:r>
            <a:r>
              <a:rPr lang="cs-CZ" altLang="cs-CZ" sz="2800" dirty="0" smtClean="0"/>
              <a:t>ešení soustav lineárních algebraických rovnic,</a:t>
            </a:r>
          </a:p>
          <a:p>
            <a:r>
              <a:rPr lang="cs-CZ" altLang="cs-CZ" sz="2800" dirty="0" smtClean="0"/>
              <a:t>Maticové operace, výpočet determinantu,  inverzní matice a výpočet vlastních čísel matice, a aplikace maticového počtu v základních úlohách analytické geometrie a teorie kuželoseček a kvadrik. </a:t>
            </a:r>
            <a:r>
              <a:rPr lang="cs-CZ" altLang="cs-CZ" sz="2800" dirty="0" smtClean="0"/>
              <a:t> 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547223"/>
            <a:ext cx="114021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36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6164" y="2794462"/>
            <a:ext cx="11361925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K zvýšení  úspěšnosti v předmětu byla změněna koncepce přednášek a zejména cvičení. Důraz je kladen na samostatnou práci studentů a na systematické testování jejich dovedností. 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Přednášky a cvičení jsou každoročně aktualizovány a doplňovány vhodnými příklady. Studenti mají před každou přednáškou na webu ke stažení aktuální text (s teoretickými poznatky a řadou příkladů),  pro cvičení pak aktuální pracovní listy.</a:t>
            </a:r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547223"/>
            <a:ext cx="114021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36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6164" y="2794462"/>
            <a:ext cx="113619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Od AR 2015</a:t>
            </a:r>
            <a:r>
              <a:rPr lang="en-US" altLang="cs-CZ" sz="2800" dirty="0"/>
              <a:t>/1</a:t>
            </a:r>
            <a:r>
              <a:rPr lang="cs-CZ" altLang="cs-CZ" sz="2800" dirty="0"/>
              <a:t>6</a:t>
            </a:r>
            <a:r>
              <a:rPr lang="en-US" altLang="cs-CZ" sz="2800" dirty="0"/>
              <a:t> </a:t>
            </a:r>
            <a:r>
              <a:rPr lang="cs-CZ" altLang="cs-CZ" sz="2800" dirty="0"/>
              <a:t>musí </a:t>
            </a:r>
            <a:r>
              <a:rPr lang="en-US" altLang="cs-CZ" sz="2800" dirty="0" err="1"/>
              <a:t>studenti</a:t>
            </a:r>
            <a:r>
              <a:rPr lang="en-US" altLang="cs-CZ" sz="2800" dirty="0"/>
              <a:t> b</a:t>
            </a:r>
            <a:r>
              <a:rPr lang="cs-CZ" altLang="cs-CZ" sz="2800" dirty="0"/>
              <a:t>ě</a:t>
            </a:r>
            <a:r>
              <a:rPr lang="en-US" altLang="cs-CZ" sz="2800" dirty="0"/>
              <a:t>hem </a:t>
            </a:r>
            <a:r>
              <a:rPr lang="en-US" altLang="cs-CZ" sz="2800" dirty="0" err="1"/>
              <a:t>semestru</a:t>
            </a:r>
            <a:r>
              <a:rPr lang="en-US" altLang="cs-CZ" sz="2800" dirty="0"/>
              <a:t> </a:t>
            </a:r>
            <a:r>
              <a:rPr lang="en-US" altLang="cs-CZ" sz="2800" dirty="0" err="1"/>
              <a:t>absolv</a:t>
            </a:r>
            <a:r>
              <a:rPr lang="cs-CZ" altLang="cs-CZ" sz="2800" dirty="0" err="1"/>
              <a:t>ovat</a:t>
            </a:r>
            <a:r>
              <a:rPr lang="cs-CZ" altLang="cs-CZ" sz="2800" dirty="0"/>
              <a:t> 8 </a:t>
            </a:r>
            <a:r>
              <a:rPr lang="cs-CZ" altLang="cs-CZ" sz="2800" dirty="0" err="1"/>
              <a:t>minitestů</a:t>
            </a:r>
            <a:r>
              <a:rPr lang="cs-CZ" altLang="cs-CZ" sz="2800" dirty="0"/>
              <a:t> na cvičeních, mimo cvičení pak 2 </a:t>
            </a:r>
            <a:r>
              <a:rPr lang="cs-CZ" altLang="cs-CZ" sz="2800" dirty="0" err="1"/>
              <a:t>polosemestrální</a:t>
            </a:r>
            <a:r>
              <a:rPr lang="cs-CZ" altLang="cs-CZ" sz="2800" dirty="0"/>
              <a:t> testy. Body z těchto testů jim generují 5 až15 bodů ke zkoušce.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Ukazuje se, že student, který získá ze cvičení více než 10 bodů, úspěšně složí zkoušku v řádném termínu.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Na druhé straně ti studenti, kteří získají výrazně méně než 10 bodů, bojují o přežití.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36498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Uvítala poskytnutí  příkladů, které jsou řešeny v rámci odborných předmětů a tematicky  souvisí s probíranými okruhy tohoto předmětu.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Jako garant předmětu bych ráda výuku inovovala ve smyslu současných trendů a v rámci možností, které má naše škola k dispozici.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Jde zejména o kontrolu výpočtů, vizualizaci řešení matematických úloh apod. s využitím matematického SW v duchu projektu VŠB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„Matematika pro 3. tisíciletí“. 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408</TotalTime>
  <Words>487</Words>
  <Application>Microsoft Office PowerPoint</Application>
  <PresentationFormat>Vlastní</PresentationFormat>
  <Paragraphs>36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Technika</vt:lpstr>
      <vt:lpstr>Technika-Bold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KPO</cp:lastModifiedBy>
  <cp:revision>28</cp:revision>
  <dcterms:created xsi:type="dcterms:W3CDTF">2016-10-24T11:40:37Z</dcterms:created>
  <dcterms:modified xsi:type="dcterms:W3CDTF">2017-01-30T01:49:00Z</dcterms:modified>
</cp:coreProperties>
</file>