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72" r:id="rId1"/>
  </p:sldMasterIdLst>
  <p:sldIdLst>
    <p:sldId id="256" r:id="rId2"/>
    <p:sldId id="257" r:id="rId3"/>
    <p:sldId id="260" r:id="rId4"/>
    <p:sldId id="261" r:id="rId5"/>
    <p:sldId id="258" r:id="rId6"/>
    <p:sldId id="263" r:id="rId7"/>
  </p:sldIdLst>
  <p:sldSz cx="12192000" cy="6858000"/>
  <p:notesSz cx="6858000" cy="9144000"/>
  <p:embeddedFontLst>
    <p:embeddedFont>
      <p:font typeface="Technika" panose="020B0604020202020204" charset="-18"/>
      <p:regular r:id="rId8"/>
      <p:bold r:id="rId9"/>
      <p:italic r:id="rId10"/>
      <p:boldItalic r:id="rId11"/>
    </p:embeddedFont>
    <p:embeddedFont>
      <p:font typeface="Technika-Bold" panose="00000600000000000000" charset="-18"/>
      <p:regular r:id="rId12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9B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6835" autoAdjust="0"/>
  </p:normalViewPr>
  <p:slideViewPr>
    <p:cSldViewPr snapToGrid="0">
      <p:cViewPr>
        <p:scale>
          <a:sx n="80" d="100"/>
          <a:sy n="80" d="100"/>
        </p:scale>
        <p:origin x="-936" y="-2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5.fnt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51" b="9234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64730" y="1800000"/>
            <a:ext cx="10315592" cy="1446663"/>
          </a:xfrm>
        </p:spPr>
        <p:txBody>
          <a:bodyPr anchor="t"/>
          <a:lstStyle>
            <a:lvl1pPr algn="l">
              <a:defRPr lang="cs-CZ" sz="4800" b="1" i="0" u="none" strike="noStrike" kern="4800" baseline="0" smtClean="0">
                <a:solidFill>
                  <a:schemeClr val="bg1"/>
                </a:solidFill>
                <a:latin typeface="Technika-Bold" panose="00000600000000000000" pitchFamily="50" charset="-18"/>
              </a:defRPr>
            </a:lvl1pPr>
          </a:lstStyle>
          <a:p>
            <a:r>
              <a:rPr lang="cs-CZ" sz="4800" b="1" i="0" u="none" strike="noStrike" baseline="0" dirty="0">
                <a:latin typeface="Technika-Bold" panose="00000600000000000000" pitchFamily="50" charset="-18"/>
              </a:rPr>
              <a:t>TITUL PREZENTACE</a:t>
            </a:r>
            <a:br>
              <a:rPr lang="cs-CZ" sz="4800" b="1" i="0" u="none" strike="noStrike" baseline="0" dirty="0">
                <a:latin typeface="Technika-Bold" panose="00000600000000000000" pitchFamily="50" charset="-18"/>
              </a:rPr>
            </a:br>
            <a:r>
              <a:rPr lang="cs-CZ" sz="4800" b="1" i="0" u="none" strike="noStrike" baseline="0" dirty="0">
                <a:latin typeface="Technika-Bold" panose="00000600000000000000" pitchFamily="50" charset="-18"/>
              </a:rPr>
              <a:t>PODTITUL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64728" y="3441731"/>
            <a:ext cx="10315591" cy="1771721"/>
          </a:xfrm>
        </p:spPr>
        <p:txBody>
          <a:bodyPr/>
          <a:lstStyle>
            <a:lvl1pPr marL="0" indent="0" algn="l">
              <a:buNone/>
              <a:defRPr lang="cs-CZ" sz="2400" b="1" i="0" u="none" strike="noStrike" kern="2800" baseline="0" smtClean="0">
                <a:solidFill>
                  <a:schemeClr val="bg1"/>
                </a:solidFill>
                <a:latin typeface="Technika-Bold" panose="00000600000000000000" pitchFamily="50" charset="-18"/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cs-CZ" dirty="0"/>
              <a:t>NÁZEV FAKULTY A PRACOVIŠTĚ</a:t>
            </a:r>
            <a:r>
              <a:rPr lang="en-US" dirty="0"/>
              <a:t/>
            </a:r>
            <a:br>
              <a:rPr lang="en-US" dirty="0"/>
            </a:br>
            <a:r>
              <a:rPr lang="cs-CZ" dirty="0"/>
              <a:t>AUTOR/TITUL JMÉNO PŘÍJMENÍ</a:t>
            </a:r>
            <a:r>
              <a:rPr lang="en-US" dirty="0"/>
              <a:t/>
            </a:r>
            <a:br>
              <a:rPr lang="en-US" dirty="0"/>
            </a:br>
            <a:r>
              <a:rPr lang="cs-CZ" dirty="0"/>
              <a:t>DATUM</a:t>
            </a:r>
          </a:p>
        </p:txBody>
      </p:sp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5" y="360000"/>
            <a:ext cx="2362577" cy="11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790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51" b="9234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7" name="Picture 2" descr="https://www.email.cz/download/i/J_cdaADwWifiayZrAXd9jpkdWor_gYe_4QlhA3zsTzSB0jpv76wY4UUYT-LRJNvubDBn-to/logo_cvut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00" y="360006"/>
            <a:ext cx="2361064" cy="1152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1464730" y="1800000"/>
            <a:ext cx="10315592" cy="1446663"/>
          </a:xfrm>
        </p:spPr>
        <p:txBody>
          <a:bodyPr anchor="t"/>
          <a:lstStyle>
            <a:lvl1pPr algn="l">
              <a:defRPr lang="cs-CZ" sz="4800" b="1" i="0" u="none" strike="noStrike" kern="4800" baseline="0" smtClean="0">
                <a:solidFill>
                  <a:schemeClr val="tx1"/>
                </a:solidFill>
                <a:latin typeface="Technika-Bold" panose="00000600000000000000" pitchFamily="50" charset="-18"/>
              </a:defRPr>
            </a:lvl1pPr>
          </a:lstStyle>
          <a:p>
            <a:r>
              <a:rPr lang="cs-CZ" sz="4800" b="1" i="0" u="none" strike="noStrike" baseline="0" dirty="0">
                <a:latin typeface="Technika-Bold" panose="00000600000000000000" pitchFamily="50" charset="-18"/>
              </a:rPr>
              <a:t>TITUL PREZENTACE</a:t>
            </a:r>
            <a:br>
              <a:rPr lang="cs-CZ" sz="4800" b="1" i="0" u="none" strike="noStrike" baseline="0" dirty="0">
                <a:latin typeface="Technika-Bold" panose="00000600000000000000" pitchFamily="50" charset="-18"/>
              </a:rPr>
            </a:br>
            <a:r>
              <a:rPr lang="cs-CZ" sz="4800" b="1" i="0" u="none" strike="noStrike" baseline="0" dirty="0">
                <a:latin typeface="Technika-Bold" panose="00000600000000000000" pitchFamily="50" charset="-18"/>
              </a:rPr>
              <a:t>PODTITUL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64728" y="3441731"/>
            <a:ext cx="10315591" cy="1771721"/>
          </a:xfrm>
        </p:spPr>
        <p:txBody>
          <a:bodyPr/>
          <a:lstStyle>
            <a:lvl1pPr marL="0" indent="0" algn="l">
              <a:buNone/>
              <a:defRPr lang="cs-CZ" sz="2400" b="1" i="0" u="none" strike="noStrike" kern="2800" baseline="0" smtClean="0">
                <a:solidFill>
                  <a:schemeClr val="tx1"/>
                </a:solidFill>
                <a:latin typeface="Technika-Bold" panose="00000600000000000000" pitchFamily="50" charset="-18"/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cs-CZ" dirty="0"/>
              <a:t>NÁZEV FAKULTY A PRACOVIŠTĚ</a:t>
            </a:r>
            <a:r>
              <a:rPr lang="en-US" dirty="0"/>
              <a:t/>
            </a:r>
            <a:br>
              <a:rPr lang="en-US" dirty="0"/>
            </a:br>
            <a:r>
              <a:rPr lang="cs-CZ" dirty="0"/>
              <a:t>AUTOR/TITUL JMÉNO PŘÍJMENÍ</a:t>
            </a:r>
            <a:r>
              <a:rPr lang="en-US" dirty="0"/>
              <a:t/>
            </a:r>
            <a:br>
              <a:rPr lang="en-US" dirty="0"/>
            </a:br>
            <a:r>
              <a:rPr lang="cs-CZ" dirty="0"/>
              <a:t>DATUM</a:t>
            </a:r>
          </a:p>
        </p:txBody>
      </p:sp>
    </p:spTree>
    <p:extLst>
      <p:ext uri="{BB962C8B-B14F-4D97-AF65-F5344CB8AC3E}">
        <p14:creationId xmlns:p14="http://schemas.microsoft.com/office/powerpoint/2010/main" val="1057167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462597" y="1800000"/>
            <a:ext cx="10365226" cy="1087934"/>
          </a:xfrm>
        </p:spPr>
        <p:txBody>
          <a:bodyPr anchor="t"/>
          <a:lstStyle>
            <a:lvl1pPr>
              <a:defRPr sz="2800" kern="2800" baseline="0">
                <a:latin typeface="Technika-Bold" panose="00000600000000000000" pitchFamily="50" charset="-18"/>
              </a:defRPr>
            </a:lvl1pPr>
          </a:lstStyle>
          <a:p>
            <a:r>
              <a:rPr lang="cs-CZ" dirty="0"/>
              <a:t>PODTITUL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462594" y="3059766"/>
            <a:ext cx="10365223" cy="3412286"/>
          </a:xfrm>
        </p:spPr>
        <p:txBody>
          <a:bodyPr>
            <a:normAutofit/>
          </a:bodyPr>
          <a:lstStyle>
            <a:lvl1pPr marL="0" indent="0">
              <a:buNone/>
              <a:defRPr sz="2000" kern="3000" baseline="0">
                <a:latin typeface="Technika-Bold" panose="00000600000000000000" pitchFamily="50" charset="-18"/>
              </a:defRPr>
            </a:lvl1pPr>
          </a:lstStyle>
          <a:p>
            <a:pPr lvl="0"/>
            <a:r>
              <a:rPr lang="cs-CZ" dirty="0"/>
              <a:t>VLOŽIT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848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rá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567543" y="1800000"/>
            <a:ext cx="10262129" cy="4702629"/>
          </a:xfrm>
        </p:spPr>
        <p:txBody>
          <a:bodyPr>
            <a:normAutofit/>
          </a:bodyPr>
          <a:lstStyle>
            <a:lvl1pPr marL="0" indent="0">
              <a:buNone/>
              <a:defRPr sz="2000" kern="3000" baseline="0">
                <a:latin typeface="Technika-Bold" panose="00000600000000000000" pitchFamily="50" charset="-18"/>
              </a:defRPr>
            </a:lvl1pPr>
          </a:lstStyle>
          <a:p>
            <a:pPr lvl="0"/>
            <a:r>
              <a:rPr lang="cs-CZ" dirty="0"/>
              <a:t>VLOŽIT OBRÁZEK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199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 userDrawn="1"/>
        </p:nvSpPr>
        <p:spPr>
          <a:xfrm>
            <a:off x="2756854" y="368300"/>
            <a:ext cx="9184943" cy="1228488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sz="180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60000" y="360000"/>
            <a:ext cx="11473200" cy="6138000"/>
          </a:xfrm>
        </p:spPr>
        <p:txBody>
          <a:bodyPr>
            <a:normAutofit/>
          </a:bodyPr>
          <a:lstStyle>
            <a:lvl1pPr marL="0" indent="0" algn="ctr">
              <a:buNone/>
              <a:defRPr sz="2000" kern="3000" baseline="0">
                <a:latin typeface="Technika-Bold" panose="00000600000000000000" pitchFamily="50" charset="-18"/>
              </a:defRPr>
            </a:lvl1pPr>
          </a:lstStyle>
          <a:p>
            <a:pPr lvl="0"/>
            <a:r>
              <a:rPr lang="cs-CZ" dirty="0"/>
              <a:t>VLOŽIT OBRÁZEK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733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5713" y="142106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5713" y="2746628"/>
            <a:ext cx="10515600" cy="39449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pic>
        <p:nvPicPr>
          <p:cNvPr id="1026" name="Picture 2" descr="https://www.email.cz/download/i/J_cdaADwWifiayZrAXd9jpkdWor_gYe_4QlhA3zsTzSB0jpv76wY4UUYT-LRJNvubDBn-to/logo_cvut.jpg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00" y="360006"/>
            <a:ext cx="2361064" cy="1152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5436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6" r:id="rId2"/>
    <p:sldLayoutId id="2147483674" r:id="rId3"/>
    <p:sldLayoutId id="2147483685" r:id="rId4"/>
    <p:sldLayoutId id="2147483684" r:id="rId5"/>
  </p:sldLayoutIdLst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Technika-Bold" panose="00000600000000000000" pitchFamily="50" charset="-18"/>
          <a:ea typeface="+mj-ea"/>
          <a:cs typeface="+mj-cs"/>
        </a:defRPr>
      </a:lvl1pPr>
    </p:titleStyle>
    <p:bodyStyle>
      <a:lvl1pPr marL="228589" indent="-228589" algn="l" defTabSz="91435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1pPr>
      <a:lvl2pPr marL="68576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2pPr>
      <a:lvl3pPr marL="114294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3pPr>
      <a:lvl4pPr marL="1600120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4pPr>
      <a:lvl5pPr marL="2057298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232" userDrawn="1">
          <p15:clr>
            <a:srgbClr val="F26B43"/>
          </p15:clr>
        </p15:guide>
        <p15:guide id="2" pos="1753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Pedagogická konference oboru Biomedicínský technik</a:t>
            </a:r>
            <a:endParaRPr lang="en-US" dirty="0"/>
          </a:p>
        </p:txBody>
      </p:sp>
      <p:sp>
        <p:nvSpPr>
          <p:cNvPr id="11" name="Podnadpis 10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FAKULTA BIOMEDICÍNSKÉHO INŽENÝRSTVÍ</a:t>
            </a:r>
          </a:p>
          <a:p>
            <a:r>
              <a:rPr lang="cs-CZ" dirty="0" smtClean="0"/>
              <a:t>Nám. Sítná 3105, 272 01 Kladno</a:t>
            </a:r>
          </a:p>
          <a:p>
            <a:r>
              <a:rPr lang="cs-CZ" dirty="0" smtClean="0"/>
              <a:t>31. </a:t>
            </a:r>
            <a:r>
              <a:rPr lang="cs-CZ" dirty="0"/>
              <a:t>0</a:t>
            </a:r>
            <a:r>
              <a:rPr lang="cs-CZ" dirty="0" smtClean="0"/>
              <a:t>1. 2017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52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143435" y="1804398"/>
            <a:ext cx="11813579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dirty="0" smtClean="0">
                <a:solidFill>
                  <a:srgbClr val="0070C0"/>
                </a:solidFill>
              </a:rPr>
              <a:t>17PBBLT Laboratorní technika</a:t>
            </a:r>
            <a:br>
              <a:rPr lang="cs-CZ" sz="4000" dirty="0" smtClean="0">
                <a:solidFill>
                  <a:srgbClr val="0070C0"/>
                </a:solidFill>
              </a:rPr>
            </a:br>
            <a:r>
              <a:rPr lang="cs-CZ" sz="4000" dirty="0" smtClean="0">
                <a:solidFill>
                  <a:srgbClr val="0070C0"/>
                </a:solidFill>
              </a:rPr>
              <a:t>(17ABBLT)</a:t>
            </a:r>
          </a:p>
          <a:p>
            <a:pPr algn="ctr"/>
            <a:endParaRPr lang="cs-CZ" sz="4000" dirty="0" smtClean="0"/>
          </a:p>
          <a:p>
            <a:pPr algn="ctr"/>
            <a:r>
              <a:rPr lang="cs-CZ" sz="4000" dirty="0"/>
              <a:t>2</a:t>
            </a:r>
            <a:r>
              <a:rPr lang="cs-CZ" sz="4000" dirty="0" smtClean="0"/>
              <a:t>+2 – </a:t>
            </a:r>
            <a:r>
              <a:rPr lang="cs-CZ" sz="4000" dirty="0" err="1" smtClean="0"/>
              <a:t>z,zk</a:t>
            </a:r>
            <a:r>
              <a:rPr lang="cs-CZ" sz="4000" dirty="0" smtClean="0"/>
              <a:t> - </a:t>
            </a:r>
            <a:r>
              <a:rPr lang="cs-CZ" sz="4000" dirty="0"/>
              <a:t>4</a:t>
            </a:r>
            <a:r>
              <a:rPr lang="cs-CZ" sz="4000" dirty="0" smtClean="0"/>
              <a:t> </a:t>
            </a:r>
            <a:r>
              <a:rPr lang="cs-CZ" sz="4000" dirty="0" err="1" smtClean="0"/>
              <a:t>kr.</a:t>
            </a:r>
            <a:r>
              <a:rPr lang="cs-CZ" sz="4000" dirty="0" smtClean="0"/>
              <a:t> – 3.r./LS – 6. sem</a:t>
            </a:r>
            <a:r>
              <a:rPr lang="cs-CZ" sz="4000" dirty="0"/>
              <a:t>. – předmět </a:t>
            </a:r>
            <a:r>
              <a:rPr lang="cs-CZ" sz="4000" dirty="0" smtClean="0"/>
              <a:t>P</a:t>
            </a:r>
            <a:endParaRPr lang="cs-CZ" sz="4000" dirty="0"/>
          </a:p>
          <a:p>
            <a:pPr algn="ctr"/>
            <a:endParaRPr lang="cs-CZ" sz="4000" dirty="0" smtClean="0"/>
          </a:p>
          <a:p>
            <a:pPr algn="ctr"/>
            <a:r>
              <a:rPr lang="cs-CZ" sz="4000" u="sng" dirty="0" smtClean="0"/>
              <a:t>Strnadová, L., </a:t>
            </a:r>
            <a:r>
              <a:rPr lang="cs-CZ" sz="4000" dirty="0" smtClean="0"/>
              <a:t> </a:t>
            </a:r>
            <a:r>
              <a:rPr lang="cs-CZ" sz="4000" dirty="0" err="1"/>
              <a:t>Turchichová</a:t>
            </a:r>
            <a:r>
              <a:rPr lang="cs-CZ" sz="4000" dirty="0"/>
              <a:t> (</a:t>
            </a:r>
            <a:r>
              <a:rPr lang="cs-CZ" sz="4000" dirty="0" err="1"/>
              <a:t>Vermachová</a:t>
            </a:r>
            <a:r>
              <a:rPr lang="cs-CZ" sz="4000" dirty="0"/>
              <a:t>), M.</a:t>
            </a:r>
          </a:p>
          <a:p>
            <a:pPr algn="ctr"/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2759860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56321" y="1804398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4000" dirty="0" smtClean="0">
                <a:solidFill>
                  <a:srgbClr val="0070C0"/>
                </a:solidFill>
              </a:rPr>
              <a:t>Cíl/cíle předmětu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396497" y="2566105"/>
            <a:ext cx="11361925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2800" dirty="0" smtClean="0"/>
              <a:t>Seznámení s metodami práce a instrumentací v biochemických a klinických laboratořích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2800" dirty="0" smtClean="0"/>
              <a:t>Principy metod, aplikace, technické aspekty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2800" dirty="0" smtClean="0"/>
              <a:t>Nové trendy lékařských stanovení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2800" dirty="0" smtClean="0"/>
              <a:t>Laboratoře</a:t>
            </a:r>
          </a:p>
          <a:p>
            <a:pPr marL="1371600" lvl="2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2400" dirty="0" err="1"/>
              <a:t>B</a:t>
            </a:r>
            <a:r>
              <a:rPr lang="cs-CZ" altLang="cs-CZ" sz="2400" dirty="0" err="1" smtClean="0"/>
              <a:t>ioanalytické</a:t>
            </a:r>
            <a:r>
              <a:rPr lang="cs-CZ" altLang="cs-CZ" sz="2400" dirty="0" smtClean="0"/>
              <a:t> </a:t>
            </a:r>
            <a:r>
              <a:rPr lang="cs-CZ" altLang="cs-CZ" sz="2400" dirty="0" smtClean="0"/>
              <a:t>a klinické metody</a:t>
            </a:r>
          </a:p>
          <a:p>
            <a:pPr marL="1371600" lvl="2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2400" dirty="0" smtClean="0"/>
              <a:t>Práce s biologickým materiálem – specifika</a:t>
            </a:r>
          </a:p>
          <a:p>
            <a:pPr marL="1371600" lvl="2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2400" dirty="0" smtClean="0"/>
              <a:t>Zásady správného zpracování dat</a:t>
            </a:r>
          </a:p>
          <a:p>
            <a:pPr marL="1371600" lvl="2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2892154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56321" y="1804398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Vstupní požadavky předmětu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466163" y="2590800"/>
            <a:ext cx="11361925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altLang="cs-CZ" sz="2800" dirty="0" err="1" smtClean="0"/>
              <a:t>Prerekvizity</a:t>
            </a:r>
            <a:r>
              <a:rPr lang="cs-CZ" altLang="cs-CZ" sz="2800" dirty="0" smtClean="0"/>
              <a:t>:</a:t>
            </a:r>
          </a:p>
          <a:p>
            <a:pPr>
              <a:spcAft>
                <a:spcPts val="1200"/>
              </a:spcAft>
            </a:pPr>
            <a:r>
              <a:rPr lang="cs-CZ" altLang="cs-CZ" sz="2800" dirty="0"/>
              <a:t>Biochemie (17PBBBCH</a:t>
            </a:r>
            <a:r>
              <a:rPr lang="cs-CZ" altLang="cs-CZ" sz="2800" dirty="0" smtClean="0"/>
              <a:t>) – zkoušková </a:t>
            </a:r>
            <a:r>
              <a:rPr lang="cs-CZ" altLang="cs-CZ" sz="2800" dirty="0" err="1" smtClean="0"/>
              <a:t>prerekvizita</a:t>
            </a:r>
            <a:endParaRPr lang="cs-CZ" altLang="cs-CZ" sz="2800" dirty="0"/>
          </a:p>
          <a:p>
            <a:pPr>
              <a:spcAft>
                <a:spcPts val="1200"/>
              </a:spcAft>
            </a:pPr>
            <a:r>
              <a:rPr lang="cs-CZ" altLang="cs-CZ" sz="2800" dirty="0"/>
              <a:t>Fyzikální chemie (17PBBFCH) </a:t>
            </a:r>
            <a:r>
              <a:rPr lang="cs-CZ" altLang="cs-CZ" sz="2800" dirty="0" smtClean="0"/>
              <a:t>– zkoušková </a:t>
            </a:r>
            <a:r>
              <a:rPr lang="cs-CZ" altLang="cs-CZ" sz="2800" dirty="0" err="1" smtClean="0"/>
              <a:t>prerekvizita</a:t>
            </a: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4224465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356321" y="1804398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Výstupní znalosti, dovednosti, kompetence, …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493058" y="2599764"/>
            <a:ext cx="11361925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2800" dirty="0" smtClean="0"/>
              <a:t>Seznámení s metodami používanými v biochemických a klinických laboratořích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2800" dirty="0" smtClean="0"/>
              <a:t>Znalost limitací jednotlivých metod, možnosti jejich využití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2800" dirty="0" smtClean="0"/>
              <a:t>Laboratoře</a:t>
            </a:r>
          </a:p>
          <a:p>
            <a:pPr marL="914400" lvl="1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2800" dirty="0" smtClean="0"/>
              <a:t>Osvojení práce s biologickým materiálem</a:t>
            </a:r>
          </a:p>
          <a:p>
            <a:pPr marL="914400" lvl="1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2800" dirty="0" smtClean="0"/>
              <a:t>Samostatná práce dle návodů</a:t>
            </a:r>
          </a:p>
          <a:p>
            <a:pPr marL="914400" lvl="1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2800" dirty="0" smtClean="0"/>
              <a:t>Správné zpracování výsledků, jejich diskuse a interpretace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cs-CZ" alt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val="2475673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56321" y="1804398"/>
            <a:ext cx="1140210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Koncepce výuky, dosavadní zkušenosti, dobrá výuková praxe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502023" y="3144921"/>
            <a:ext cx="11361925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2800" dirty="0"/>
              <a:t>Opakovací otázky z daného tématu na konci každé přednášky</a:t>
            </a:r>
          </a:p>
          <a:p>
            <a:pPr marL="1371600" lvl="2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2800" dirty="0"/>
              <a:t>Společné opakování, příprava ke zkoušce, rozšíření probíraného tématu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2800" dirty="0"/>
              <a:t>Laboratorní návod</a:t>
            </a:r>
          </a:p>
          <a:p>
            <a:pPr marL="1371600" lvl="2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2800" dirty="0"/>
              <a:t>Kontrolní otázky (možno využít k přípravě na test)</a:t>
            </a:r>
          </a:p>
          <a:p>
            <a:pPr marL="1371600" lvl="2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2800" dirty="0" smtClean="0"/>
              <a:t>Protokoly jsou zpracovávány a odevzdávány ihned po dokončení úlohy</a:t>
            </a:r>
            <a:endParaRPr lang="cs-CZ" altLang="cs-CZ" sz="2800" dirty="0"/>
          </a:p>
          <a:p>
            <a:pPr>
              <a:spcAft>
                <a:spcPts val="1200"/>
              </a:spcAft>
            </a:pP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3128627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chnika">
      <a:majorFont>
        <a:latin typeface="Technika-Bold"/>
        <a:ea typeface=""/>
        <a:cs typeface=""/>
      </a:majorFont>
      <a:minorFont>
        <a:latin typeface="Technika"/>
        <a:ea typeface=""/>
        <a:cs typeface="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owerPoint.potx" id="{B71AA5B8-C7FF-48E9-9DDE-A2C5C9558129}" vid="{D3855675-ED1A-4EE7-AB1F-F528BDA1156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 CZ</Template>
  <TotalTime>395</TotalTime>
  <Words>175</Words>
  <Application>Microsoft Office PowerPoint</Application>
  <PresentationFormat>Vlastní</PresentationFormat>
  <Paragraphs>34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Technika</vt:lpstr>
      <vt:lpstr>Technika-Bold</vt:lpstr>
      <vt:lpstr>Motiv Office</vt:lpstr>
      <vt:lpstr>Pedagogická konference oboru Biomedicínský technik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FBMI – OBORY BUDOUCNOSTI</dc:title>
  <dc:creator>skopaida</dc:creator>
  <cp:lastModifiedBy>Strnadova Lenka</cp:lastModifiedBy>
  <cp:revision>34</cp:revision>
  <dcterms:created xsi:type="dcterms:W3CDTF">2016-10-24T11:40:37Z</dcterms:created>
  <dcterms:modified xsi:type="dcterms:W3CDTF">2017-01-30T16:02:10Z</dcterms:modified>
</cp:coreProperties>
</file>