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/>
          <p:nvPr/>
        </p:nvPicPr>
        <p:blipFill>
          <a:blip r:embed="rId14"/>
          <a:stretch/>
        </p:blipFill>
        <p:spPr>
          <a:xfrm>
            <a:off x="360000" y="360000"/>
            <a:ext cx="2360520" cy="1151280"/>
          </a:xfrm>
          <a:prstGeom prst="rect">
            <a:avLst/>
          </a:prstGeom>
          <a:ln>
            <a:noFill/>
          </a:ln>
        </p:spPr>
      </p:pic>
      <p:pic>
        <p:nvPicPr>
          <p:cNvPr id="6" name="Obrázek 3"/>
          <p:cNvPicPr/>
          <p:nvPr/>
        </p:nvPicPr>
        <p:blipFill>
          <a:blip r:embed="rId15"/>
          <a:srcRect t="15754" b="9236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2" name="Obrázek 4"/>
          <p:cNvPicPr/>
          <p:nvPr/>
        </p:nvPicPr>
        <p:blipFill>
          <a:blip r:embed="rId16"/>
          <a:stretch/>
        </p:blipFill>
        <p:spPr>
          <a:xfrm>
            <a:off x="360000" y="360000"/>
            <a:ext cx="2361960" cy="115128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4720" cy="144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360000" y="360000"/>
            <a:ext cx="2360520" cy="1151280"/>
          </a:xfrm>
          <a:prstGeom prst="rect">
            <a:avLst/>
          </a:prstGeom>
          <a:ln>
            <a:noFill/>
          </a:ln>
        </p:spPr>
      </p:pic>
      <p:pic>
        <p:nvPicPr>
          <p:cNvPr id="40" name="Obrázek 4"/>
          <p:cNvPicPr/>
          <p:nvPr/>
        </p:nvPicPr>
        <p:blipFill>
          <a:blip r:embed="rId15"/>
          <a:srcRect t="15754" b="9236"/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41" name="Picture 2"/>
          <p:cNvPicPr/>
          <p:nvPr/>
        </p:nvPicPr>
        <p:blipFill>
          <a:blip r:embed="rId14"/>
          <a:stretch/>
        </p:blipFill>
        <p:spPr>
          <a:xfrm>
            <a:off x="360000" y="360000"/>
            <a:ext cx="2360520" cy="115128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464840" y="1800000"/>
            <a:ext cx="10314720" cy="144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4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Pedagogická konference oboru Biomedicínský technik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464840" y="3441600"/>
            <a:ext cx="10314720" cy="17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FAKULTA BIOMEDICÍNSKÉHO INŽENÝRSTVÍ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Nám. Sítná 3105, 272 01 Kladno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31. 01. 2017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54760" y="1804320"/>
            <a:ext cx="11401560" cy="417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40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         17PBBLTR Lékařská terminologie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ctr"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(17ABBLTR)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ctr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ctr"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1+0 – z - 1 </a:t>
            </a:r>
            <a:r>
              <a:rPr lang="cs-CZ" sz="4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kr.</a:t>
            </a:r>
            <a:r>
              <a:rPr lang="cs-CZ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– 1.r./ZS – 1. sem. – předmět P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ctr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ctr">
              <a:lnSpc>
                <a:spcPct val="100000"/>
              </a:lnSpc>
            </a:pPr>
            <a:r>
              <a:rPr lang="cs-CZ" sz="40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Ralbovská</a:t>
            </a:r>
            <a:r>
              <a:rPr lang="cs-CZ" sz="40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, D.R.</a:t>
            </a:r>
            <a:r>
              <a:rPr lang="cs-CZ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812870" y="592183"/>
            <a:ext cx="8945090" cy="8534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Cíl/cíle předmětu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235131" y="1793965"/>
            <a:ext cx="11808823" cy="13045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Cílem předmětu je poskytnutí praktické základní informace o odborné lékařské terminologii řecko-latinského původu a seznámení s pravidly jejího užívání s ohledem na potřeby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studijního oboru BMT.</a:t>
            </a:r>
          </a:p>
          <a:p>
            <a:pPr algn="just">
              <a:lnSpc>
                <a:spcPct val="150000"/>
              </a:lnSpc>
            </a:pPr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  <a:ea typeface="DejaVu Sans"/>
            </a:endParaRP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Dílčí cíle:</a:t>
            </a: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- poskytnout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základní zvládnutí latinské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gramatiky (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morfologie) a slovní zásoby, </a:t>
            </a:r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  <a:ea typeface="DejaVu Sans"/>
            </a:endParaRP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- naučit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se správné latinské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výslovnosti a následně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porozumět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jednoduchým výrazům a slovním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spojením z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oblasti medicíny a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z nemedicínských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oblastí souvisejících s problematikou studovaného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oboru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-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rozvoj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logického myšlení a jazykového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citu.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just">
              <a:lnSpc>
                <a:spcPct val="150000"/>
              </a:lnSpc>
            </a:pPr>
            <a:endParaRPr lang="cs-CZ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Na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konci kurzu bude student schopen porozumět běžně používané lékařské terminologii.</a:t>
            </a:r>
          </a:p>
          <a:p>
            <a:pPr>
              <a:lnSpc>
                <a:spcPct val="100000"/>
              </a:lnSpc>
            </a:pP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56400" y="1804320"/>
            <a:ext cx="1140156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Vstupní požadavky předmětu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66200" y="2760618"/>
            <a:ext cx="11361240" cy="16894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Vzhledem k tomu, že je předmět zařazen do ZS 1. ročníku, tak vstupní požadavky nejsou.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48343" y="1576251"/>
            <a:ext cx="11843657" cy="15762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Výstupní znalosti, dovednosti, kompetence, …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35132" y="2429691"/>
            <a:ext cx="11295018" cy="37533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Student po absolvování výuky je schopen: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o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rientovat se v lékařské terminologii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,</a:t>
            </a:r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  <a:ea typeface="DejaVu Sans"/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porozumět odborným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lékařským termínům na textech z klinické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praxe jako jsou např.: lékařské zprávy, operační protokoly, odborné texty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z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anatomie, fyziologie, patofyziologie, interních 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    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i chirurgických oborů apod.,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porozumět farmaceutické terminologii,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aktivně využívat základní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návyky pro komunikaci v lékařském prostředí.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2795450" y="330927"/>
            <a:ext cx="8962509" cy="27823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Koncepce výuky, dosavadní zkušenosti, dobrá výuková praxe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66200" y="1759131"/>
            <a:ext cx="11361240" cy="38143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Důraz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je kladen na lexikální a gramatickou orientaci v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lékařské terminologii. 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Z gramatických jevů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jsou probírány pouze ty, které mají vliv na tvorbu odborné terminologie (zejm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. substantiva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, adjektiva, předložky, číslovky). </a:t>
            </a:r>
            <a:endParaRPr lang="cs-CZ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 průběhu výuky probíhají 2 přednášky a pak probíhá samostudium.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 rámci samostudia mohou studenti využít materiální didaktické prostředky uveřejněné na webové stránce předmětu: slovník, </a:t>
            </a:r>
            <a:r>
              <a:rPr lang="cs-CZ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power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 pointové prezentace obsahující kromě teoretické výuky i příklady k procvičování.</a:t>
            </a:r>
          </a:p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Studentům je nabízená i možnost účastnit se výuky lékařské terminologie v rámci přednášek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studijních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oborů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zdravotnický záchranář, fyzioterapie a radiologický asistent. (zejména pro studenty, kteří pocházejí mimo ČR)</a:t>
            </a:r>
          </a:p>
          <a:p>
            <a:pPr algn="just">
              <a:lnSpc>
                <a:spcPct val="150000"/>
              </a:lnSpc>
            </a:pPr>
            <a:endParaRPr lang="cs-CZ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37840" y="1777680"/>
            <a:ext cx="11401560" cy="130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Doporučení, „požadavky“ na ostatní předměty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37840" y="2590920"/>
            <a:ext cx="113612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7840" y="2995748"/>
            <a:ext cx="1136124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Základní slovní zásoba získána v rámci studia předmětu lékařská terminologie je předpokladem ke studiu ostatních preklinických a klinických disciplín, jakož i pro orientaci v odborném jazyce společenskovědních oborů. </a:t>
            </a:r>
          </a:p>
          <a:p>
            <a:pPr algn="just">
              <a:lnSpc>
                <a:spcPct val="150000"/>
              </a:lnSpc>
            </a:pPr>
            <a:endParaRPr lang="cs-CZ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37840" y="1777680"/>
            <a:ext cx="11401560" cy="130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Sdělení na závěr (poznatek k </a:t>
            </a:r>
            <a:r>
              <a:rPr lang="cs-CZ" sz="32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reakreditaci</a:t>
            </a:r>
            <a:r>
              <a:rPr lang="cs-CZ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  <a:ea typeface="DejaVu Sans"/>
              </a:rPr>
              <a:t>, …)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37840" y="2590920"/>
            <a:ext cx="10365291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Na základě více letitých zkušeností doporučuji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snížit procentuální zastoupení samostudia a realizovat nejméně 4 přednášky v průběhu </a:t>
            </a:r>
            <a:r>
              <a:rPr lang="cs-CZ" sz="20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studia</a:t>
            </a:r>
            <a:r>
              <a:rPr lang="cs-CZ" sz="20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09480" y="957943"/>
            <a:ext cx="10972440" cy="4623857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>
                <a:latin typeface="Technika"/>
              </a:rPr>
              <a:t>Děkuji za pozornost</a:t>
            </a:r>
            <a:endParaRPr lang="cs-CZ" sz="3600" dirty="0">
              <a:latin typeface="Technika"/>
            </a:endParaRPr>
          </a:p>
        </p:txBody>
      </p:sp>
    </p:spTree>
    <p:extLst>
      <p:ext uri="{BB962C8B-B14F-4D97-AF65-F5344CB8AC3E}">
        <p14:creationId xmlns:p14="http://schemas.microsoft.com/office/powerpoint/2010/main" val="160085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504</TotalTime>
  <Words>425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DejaVu Sans</vt:lpstr>
      <vt:lpstr>Symbol</vt:lpstr>
      <vt:lpstr>Technika</vt:lpstr>
      <vt:lpstr>Technika-Bold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subject/>
  <dc:creator>skopaida</dc:creator>
  <dc:description/>
  <cp:lastModifiedBy>uzivatel</cp:lastModifiedBy>
  <cp:revision>35</cp:revision>
  <dcterms:created xsi:type="dcterms:W3CDTF">2016-10-24T11:40:37Z</dcterms:created>
  <dcterms:modified xsi:type="dcterms:W3CDTF">2017-01-30T09:52:03Z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