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6" r:id="rId7"/>
    <p:sldId id="268" r:id="rId8"/>
    <p:sldId id="267" r:id="rId9"/>
    <p:sldId id="263" r:id="rId10"/>
    <p:sldId id="264" r:id="rId11"/>
    <p:sldId id="265" r:id="rId12"/>
  </p:sldIdLst>
  <p:sldSz cx="12192000" cy="6858000"/>
  <p:notesSz cx="6858000" cy="9144000"/>
  <p:embeddedFontLst>
    <p:embeddedFont>
      <p:font typeface="Technika-Bold" charset="-18"/>
      <p:regular r:id="rId13"/>
    </p:embeddedFont>
    <p:embeddedFont>
      <p:font typeface="Technika" charset="-18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6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=""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Průnik s některými předměty (např. Etika, </a:t>
            </a:r>
            <a:r>
              <a:rPr lang="cs-CZ" altLang="cs-CZ" sz="2800" dirty="0" err="1" smtClean="0"/>
              <a:t>Mgmt</a:t>
            </a:r>
            <a:r>
              <a:rPr lang="cs-CZ" altLang="cs-CZ" sz="2800" dirty="0" smtClean="0"/>
              <a:t> a krizové řízení, veřejné zdravotnictví a legislativa…) není na škodu, slouží k upevnění znalostí. </a:t>
            </a:r>
            <a:endParaRPr lang="cs-CZ" alt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Nestejný počet hodin pro jednotlivé obory klade zvýšené nároky na samostudium pro posluchače s nižším počtem přednáškových hodin (sjednotit?)  </a:t>
            </a:r>
          </a:p>
        </p:txBody>
      </p:sp>
    </p:spTree>
    <p:extLst>
      <p:ext uri="{BB962C8B-B14F-4D97-AF65-F5344CB8AC3E}">
        <p14:creationId xmlns=""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17PBBMAZ Management a administrativa ve zdravotnictví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(17ABBMAZ)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1+0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- 1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1.r./LS – 2.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Černý, J.</a:t>
            </a:r>
            <a:endParaRPr lang="cs-CZ" sz="4000" dirty="0"/>
          </a:p>
        </p:txBody>
      </p:sp>
    </p:spTree>
    <p:extLst>
      <p:ext uri="{BB962C8B-B14F-4D97-AF65-F5344CB8AC3E}">
        <p14:creationId xmlns=""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Posluchač kursu by měl získat základní znalosti o řízení organizace a funkci různých stupňů managementu.  Zejména v oblasti zdravotnictví.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(Získat </a:t>
            </a:r>
            <a:r>
              <a:rPr lang="cs-CZ" sz="2800" dirty="0" smtClean="0"/>
              <a:t>základní znalosti v předmětu v rozsahu nezbytném pro výkon povolání ve studovaném oboru</a:t>
            </a:r>
            <a:r>
              <a:rPr lang="cs-CZ" sz="2800" dirty="0" smtClean="0"/>
              <a:t>.)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Základní orientace v systému poskytování zdravotní služeb.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Základy řízení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sz="2800" dirty="0" smtClean="0"/>
              <a:t> Dovednosti</a:t>
            </a:r>
            <a:r>
              <a:rPr lang="cs-CZ" sz="2800" dirty="0" smtClean="0"/>
              <a:t>, vlastnosti, předpoklady pro výkon </a:t>
            </a:r>
            <a:r>
              <a:rPr lang="cs-CZ" sz="2800" dirty="0" smtClean="0"/>
              <a:t>funkce manažera, </a:t>
            </a:r>
            <a:r>
              <a:rPr lang="cs-CZ" sz="2800" dirty="0" smtClean="0"/>
              <a:t>	odpovědnost, manažerská etika a kultura.</a:t>
            </a:r>
            <a:endParaRPr lang="cs-CZ" sz="2800" dirty="0" smtClean="0"/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 </a:t>
            </a:r>
            <a:r>
              <a:rPr lang="cs-CZ" altLang="cs-CZ" sz="2800" dirty="0" smtClean="0"/>
              <a:t>Orientace ve z</a:t>
            </a:r>
            <a:r>
              <a:rPr lang="cs-CZ" sz="2800" dirty="0" smtClean="0"/>
              <a:t>dravotnických systémech ve </a:t>
            </a:r>
            <a:r>
              <a:rPr lang="cs-CZ" sz="2800" dirty="0" smtClean="0"/>
              <a:t>světě a v ČR. </a:t>
            </a:r>
            <a:r>
              <a:rPr lang="cs-CZ" sz="2800" dirty="0" smtClean="0"/>
              <a:t>	(Zdravotní </a:t>
            </a:r>
            <a:r>
              <a:rPr lang="cs-CZ" sz="2800" dirty="0" smtClean="0"/>
              <a:t>pojištění. Financování zdravotnictví, ekonomické </a:t>
            </a:r>
            <a:r>
              <a:rPr lang="cs-CZ" sz="2800" dirty="0" smtClean="0"/>
              <a:t>	aspekty </a:t>
            </a:r>
            <a:r>
              <a:rPr lang="cs-CZ" sz="2800" dirty="0" smtClean="0"/>
              <a:t>zdravotních </a:t>
            </a:r>
            <a:r>
              <a:rPr lang="cs-CZ" sz="2800" dirty="0" smtClean="0"/>
              <a:t>služeb)</a:t>
            </a:r>
            <a:endParaRPr lang="cs-CZ" alt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 Základní informace o kvalitě </a:t>
            </a:r>
            <a:r>
              <a:rPr lang="cs-CZ" sz="2800" dirty="0" smtClean="0"/>
              <a:t>zdravotní </a:t>
            </a:r>
            <a:r>
              <a:rPr lang="cs-CZ" sz="2800" dirty="0" smtClean="0"/>
              <a:t>péče a možnosti jejího </a:t>
            </a:r>
            <a:r>
              <a:rPr lang="cs-CZ" sz="2800" dirty="0" smtClean="0"/>
              <a:t>	měření</a:t>
            </a:r>
            <a:r>
              <a:rPr lang="cs-CZ" sz="2800" dirty="0" smtClean="0"/>
              <a:t>, systémy řízení kvality). Akreditace zdravotnických </a:t>
            </a:r>
            <a:r>
              <a:rPr lang="cs-CZ" sz="2800" dirty="0" smtClean="0"/>
              <a:t>	zařízení </a:t>
            </a:r>
            <a:r>
              <a:rPr lang="cs-CZ" sz="2800" dirty="0" smtClean="0"/>
              <a:t>a její význam. </a:t>
            </a:r>
            <a:r>
              <a:rPr lang="cs-CZ" sz="2800" dirty="0" smtClean="0"/>
              <a:t>Standardizace.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 </a:t>
            </a:r>
            <a:r>
              <a:rPr lang="cs-CZ" altLang="cs-CZ" sz="2800" dirty="0" smtClean="0"/>
              <a:t> Znalost elementárních principů r</a:t>
            </a:r>
            <a:r>
              <a:rPr lang="cs-CZ" sz="2800" dirty="0" smtClean="0"/>
              <a:t>ozhodování </a:t>
            </a:r>
            <a:r>
              <a:rPr lang="cs-CZ" sz="2800" dirty="0" smtClean="0"/>
              <a:t>v činnosti </a:t>
            </a:r>
            <a:r>
              <a:rPr lang="cs-CZ" sz="2800" dirty="0" smtClean="0"/>
              <a:t>	manažera </a:t>
            </a:r>
            <a:r>
              <a:rPr lang="cs-CZ" sz="2800" dirty="0" smtClean="0"/>
              <a:t>zdravotnického </a:t>
            </a:r>
            <a:r>
              <a:rPr lang="cs-CZ" sz="2800" dirty="0" smtClean="0"/>
              <a:t>zařízení, specifika managementu ve 	zdravotnictví 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 </a:t>
            </a:r>
            <a:r>
              <a:rPr lang="cs-CZ" altLang="cs-CZ" sz="2800" dirty="0" smtClean="0"/>
              <a:t> </a:t>
            </a:r>
            <a:r>
              <a:rPr lang="cs-CZ" sz="2800" dirty="0" smtClean="0"/>
              <a:t>Právní spory ve zdravotnictví - nejčastější příčiny, druhy sporů, </a:t>
            </a:r>
            <a:r>
              <a:rPr lang="cs-CZ" sz="2800" dirty="0" smtClean="0"/>
              <a:t>	možnost </a:t>
            </a:r>
            <a:r>
              <a:rPr lang="cs-CZ" sz="2800" dirty="0" smtClean="0"/>
              <a:t>obrany. Ochrana osobních údajů a sdělování </a:t>
            </a:r>
            <a:r>
              <a:rPr lang="cs-CZ" sz="2800" dirty="0" smtClean="0"/>
              <a:t>	informací. </a:t>
            </a:r>
            <a:endParaRPr lang="cs-CZ" sz="2800" dirty="0" smtClean="0"/>
          </a:p>
          <a:p>
            <a:pPr>
              <a:spcAft>
                <a:spcPts val="1200"/>
              </a:spcAft>
              <a:buFontTx/>
              <a:buChar char="-"/>
            </a:pPr>
            <a:endParaRPr lang="cs-CZ" alt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 Základní informace o kvalitě </a:t>
            </a:r>
            <a:r>
              <a:rPr lang="cs-CZ" sz="2800" dirty="0" smtClean="0"/>
              <a:t>zdravotní </a:t>
            </a:r>
            <a:r>
              <a:rPr lang="cs-CZ" sz="2800" dirty="0" smtClean="0"/>
              <a:t>péče a možnosti jejího </a:t>
            </a:r>
            <a:r>
              <a:rPr lang="cs-CZ" sz="2800" dirty="0" smtClean="0"/>
              <a:t>	měření</a:t>
            </a:r>
            <a:r>
              <a:rPr lang="cs-CZ" sz="2800" dirty="0" smtClean="0"/>
              <a:t>, systémy řízení kvality). Akreditace zdravotnických </a:t>
            </a:r>
            <a:r>
              <a:rPr lang="cs-CZ" sz="2800" dirty="0" smtClean="0"/>
              <a:t>	zařízení </a:t>
            </a:r>
            <a:r>
              <a:rPr lang="cs-CZ" sz="2800" dirty="0" smtClean="0"/>
              <a:t>a její význam. </a:t>
            </a:r>
            <a:r>
              <a:rPr lang="cs-CZ" sz="2800" dirty="0" smtClean="0"/>
              <a:t>Standardizace.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 </a:t>
            </a:r>
            <a:r>
              <a:rPr lang="cs-CZ" altLang="cs-CZ" sz="2800" dirty="0" smtClean="0"/>
              <a:t> Znalost elementárních principů r</a:t>
            </a:r>
            <a:r>
              <a:rPr lang="cs-CZ" sz="2800" dirty="0" smtClean="0"/>
              <a:t>ozhodování </a:t>
            </a:r>
            <a:r>
              <a:rPr lang="cs-CZ" sz="2800" dirty="0" smtClean="0"/>
              <a:t>v činnosti </a:t>
            </a:r>
            <a:r>
              <a:rPr lang="cs-CZ" sz="2800" dirty="0" smtClean="0"/>
              <a:t>	manažera </a:t>
            </a:r>
            <a:r>
              <a:rPr lang="cs-CZ" sz="2800" dirty="0" smtClean="0"/>
              <a:t>zdravotnického </a:t>
            </a:r>
            <a:r>
              <a:rPr lang="cs-CZ" sz="2800" dirty="0" smtClean="0"/>
              <a:t>zařízení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 </a:t>
            </a:r>
            <a:r>
              <a:rPr lang="cs-CZ" altLang="cs-CZ" sz="2800" dirty="0" smtClean="0"/>
              <a:t> </a:t>
            </a:r>
            <a:r>
              <a:rPr lang="cs-CZ" sz="2800" dirty="0" smtClean="0"/>
              <a:t>Právní spory ve zdravotnictví - nejčastější příčiny, druhy sporů, </a:t>
            </a:r>
            <a:r>
              <a:rPr lang="cs-CZ" sz="2800" dirty="0" smtClean="0"/>
              <a:t>	možnost </a:t>
            </a:r>
            <a:r>
              <a:rPr lang="cs-CZ" sz="2800" dirty="0" smtClean="0"/>
              <a:t>obrany. Ochrana osobních údajů a sdělování </a:t>
            </a:r>
            <a:r>
              <a:rPr lang="cs-CZ" sz="2800" dirty="0" smtClean="0"/>
              <a:t>	informací. </a:t>
            </a:r>
            <a:endParaRPr lang="cs-CZ" sz="2800" dirty="0" smtClean="0"/>
          </a:p>
          <a:p>
            <a:pPr>
              <a:spcAft>
                <a:spcPts val="1200"/>
              </a:spcAft>
              <a:buFontTx/>
              <a:buChar char="-"/>
            </a:pPr>
            <a:endParaRPr lang="cs-CZ" alt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 Praktické informace pro vstup do zaměstnání z pozice 	vedoucího pracovníka i z pozice zaměstnance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 </a:t>
            </a:r>
            <a:r>
              <a:rPr lang="cs-CZ" altLang="cs-CZ" sz="2800" dirty="0" smtClean="0"/>
              <a:t> Zákoník práce (pracovní smlouva, dovolená, </a:t>
            </a:r>
            <a:r>
              <a:rPr lang="cs-CZ" sz="2800" dirty="0" smtClean="0"/>
              <a:t>peněžitá pomoc      v mateřství, rodičovský příspěvek , pravidla pro výpověď….)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 </a:t>
            </a:r>
            <a:r>
              <a:rPr lang="cs-CZ" altLang="cs-CZ" sz="2800" dirty="0" smtClean="0"/>
              <a:t>Mzda, plat, příslušenství (odvody, srážky…)</a:t>
            </a:r>
            <a:endParaRPr lang="cs-CZ" alt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Vzhledem k postavení předmětu v systému výuky je klasifikovaný zápočet dostatečný pro ověření znalostí.</a:t>
            </a:r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3204</TotalTime>
  <Words>230</Words>
  <Application>Microsoft Office PowerPoint</Application>
  <PresentationFormat>Vlastní</PresentationFormat>
  <Paragraphs>36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Technika-Bold</vt:lpstr>
      <vt:lpstr>Technika</vt:lpstr>
      <vt:lpstr>Motiv Office</vt:lpstr>
      <vt:lpstr>Pedagogická konference oboru Biomedicínský technik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Pc1</cp:lastModifiedBy>
  <cp:revision>27</cp:revision>
  <dcterms:created xsi:type="dcterms:W3CDTF">2016-10-24T11:40:37Z</dcterms:created>
  <dcterms:modified xsi:type="dcterms:W3CDTF">2017-01-30T17:40:03Z</dcterms:modified>
</cp:coreProperties>
</file>