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4" r:id="rId8"/>
    <p:sldId id="265" r:id="rId9"/>
  </p:sldIdLst>
  <p:sldSz cx="12192000" cy="6858000"/>
  <p:notesSz cx="6858000" cy="9144000"/>
  <p:embeddedFontLst>
    <p:embeddedFont>
      <p:font typeface="Technika-Bold" panose="00000600000000000000" charset="-18"/>
      <p:regular r:id="rId10"/>
    </p:embeddedFont>
    <p:embeddedFont>
      <p:font typeface="Technika" panose="020B0604020202020204" charset="-18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-86" y="-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61366" y="1804398"/>
            <a:ext cx="1179564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17PBBMEC Mechanika</a:t>
            </a:r>
            <a:r>
              <a:rPr lang="cs-CZ" sz="4000" smtClean="0">
                <a:solidFill>
                  <a:srgbClr val="0070C0"/>
                </a:solidFill>
              </a:rPr>
              <a:t/>
            </a:r>
            <a:br>
              <a:rPr lang="cs-CZ" sz="4000" smtClean="0">
                <a:solidFill>
                  <a:srgbClr val="0070C0"/>
                </a:solidFill>
              </a:rPr>
            </a:br>
            <a:r>
              <a:rPr lang="cs-CZ" sz="4000" smtClean="0">
                <a:solidFill>
                  <a:srgbClr val="0070C0"/>
                </a:solidFill>
              </a:rPr>
              <a:t>(17ABBMEC</a:t>
            </a:r>
            <a:r>
              <a:rPr lang="cs-CZ" sz="4000" dirty="0" smtClean="0">
                <a:solidFill>
                  <a:srgbClr val="0070C0"/>
                </a:solidFill>
              </a:rPr>
              <a:t>)</a:t>
            </a:r>
          </a:p>
          <a:p>
            <a:pPr algn="ctr"/>
            <a:endParaRPr lang="cs-CZ" sz="2800" dirty="0" smtClean="0"/>
          </a:p>
          <a:p>
            <a:pPr algn="ctr"/>
            <a:r>
              <a:rPr lang="cs-CZ" sz="4000" dirty="0" smtClean="0"/>
              <a:t>2+2 – </a:t>
            </a:r>
            <a:r>
              <a:rPr lang="cs-CZ" sz="4000" dirty="0" err="1" smtClean="0"/>
              <a:t>z,zk</a:t>
            </a:r>
            <a:r>
              <a:rPr lang="cs-CZ" sz="4000" dirty="0" smtClean="0"/>
              <a:t> - 4 </a:t>
            </a:r>
            <a:r>
              <a:rPr lang="cs-CZ" sz="4000" dirty="0" err="1" smtClean="0"/>
              <a:t>kr.</a:t>
            </a:r>
            <a:r>
              <a:rPr lang="cs-CZ" sz="4000" dirty="0" smtClean="0"/>
              <a:t> – </a:t>
            </a:r>
            <a:r>
              <a:rPr lang="cs-CZ" sz="4000" dirty="0"/>
              <a:t>2</a:t>
            </a:r>
            <a:r>
              <a:rPr lang="cs-CZ" sz="4000" dirty="0" smtClean="0"/>
              <a:t>.r./LS – 4. sem</a:t>
            </a:r>
            <a:r>
              <a:rPr lang="cs-CZ" sz="4000" dirty="0"/>
              <a:t>. – předmět P</a:t>
            </a:r>
          </a:p>
          <a:p>
            <a:pPr algn="ctr"/>
            <a:endParaRPr lang="cs-CZ" sz="4000" dirty="0"/>
          </a:p>
          <a:p>
            <a:pPr algn="ctr"/>
            <a:r>
              <a:rPr lang="cs-CZ" sz="4000" u="sng" dirty="0" smtClean="0"/>
              <a:t>Kutílek, P.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/>
              <a:t>D</a:t>
            </a:r>
            <a:r>
              <a:rPr lang="cs-CZ" altLang="cs-CZ" sz="2800" dirty="0" smtClean="0"/>
              <a:t>ostudovat </a:t>
            </a:r>
            <a:r>
              <a:rPr lang="cs-CZ" altLang="cs-CZ" sz="2800" dirty="0"/>
              <a:t>znalosti a vytvořit si obecné povědomí o </a:t>
            </a:r>
            <a:endParaRPr lang="cs-CZ" altLang="cs-CZ" sz="2800" dirty="0" smtClean="0"/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800" dirty="0" smtClean="0"/>
              <a:t>mechanice těles a soustav, </a:t>
            </a:r>
            <a:endParaRPr lang="cs-CZ" altLang="cs-CZ" sz="2800" dirty="0"/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800" dirty="0" smtClean="0"/>
              <a:t>teorií pevnosti (a s tím související aplikace v praxi).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Obsah </a:t>
            </a:r>
            <a:r>
              <a:rPr lang="cs-CZ" altLang="cs-CZ" sz="2800" dirty="0"/>
              <a:t>je </a:t>
            </a:r>
            <a:r>
              <a:rPr lang="cs-CZ" altLang="cs-CZ" sz="2800" dirty="0" smtClean="0"/>
              <a:t>volen k pochopení navazujících předmětů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Biomechanika</a:t>
            </a:r>
            <a:r>
              <a:rPr lang="cs-CZ" altLang="cs-CZ" sz="2800" dirty="0"/>
              <a:t>, </a:t>
            </a:r>
            <a:endParaRPr lang="cs-CZ" altLang="cs-CZ" sz="2800" dirty="0" smtClean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Robotika</a:t>
            </a:r>
            <a:r>
              <a:rPr lang="cs-CZ" altLang="cs-CZ" sz="2800" dirty="0"/>
              <a:t>, </a:t>
            </a:r>
            <a:endParaRPr lang="cs-CZ" altLang="cs-CZ" sz="2800" dirty="0" smtClean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Rehabilitační </a:t>
            </a:r>
            <a:r>
              <a:rPr lang="cs-CZ" altLang="cs-CZ" sz="2800" dirty="0"/>
              <a:t>inženýrství. </a:t>
            </a:r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Absolvování a znalosti z předmětu </a:t>
            </a:r>
            <a:r>
              <a:rPr lang="cs-CZ" altLang="cs-CZ" sz="2800" dirty="0"/>
              <a:t>Fyzika I </a:t>
            </a:r>
            <a:endParaRPr lang="cs-CZ" altLang="cs-CZ" sz="2800" dirty="0" smtClean="0"/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(</a:t>
            </a:r>
            <a:r>
              <a:rPr lang="cs-CZ" altLang="cs-CZ" sz="2800" dirty="0" err="1" smtClean="0"/>
              <a:t>17PBBFY1</a:t>
            </a:r>
            <a:r>
              <a:rPr lang="cs-CZ" altLang="cs-CZ" sz="2800" dirty="0" smtClean="0"/>
              <a:t>/</a:t>
            </a:r>
            <a:r>
              <a:rPr lang="cs-CZ" altLang="cs-CZ" sz="2800" dirty="0" err="1" smtClean="0"/>
              <a:t>17ABBAFY1</a:t>
            </a:r>
            <a:r>
              <a:rPr lang="cs-CZ" altLang="cs-CZ" sz="2800" dirty="0" smtClean="0"/>
              <a:t>)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079745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800" dirty="0" smtClean="0"/>
              <a:t>znalosti z mechaniky </a:t>
            </a:r>
            <a:r>
              <a:rPr lang="cs-CZ" altLang="cs-CZ" sz="2800" dirty="0"/>
              <a:t>těles a soustav, </a:t>
            </a:r>
            <a:r>
              <a:rPr lang="cs-CZ" altLang="cs-CZ" sz="2800" dirty="0" smtClean="0"/>
              <a:t>teorie pevnosti, 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800" dirty="0" smtClean="0"/>
              <a:t>povědomí o využití teorií z mechaniky v praxi 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800" dirty="0" smtClean="0"/>
              <a:t>schopnost samostatného řešení technických úkolů z mechaniky </a:t>
            </a:r>
            <a:endParaRPr lang="cs-CZ" altLang="cs-CZ" sz="2800" dirty="0"/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Pochopení látky pro navazují předměty </a:t>
            </a:r>
            <a:endParaRPr lang="cs-CZ" altLang="cs-CZ" sz="2800" dirty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Biomechanika, </a:t>
            </a:r>
            <a:r>
              <a:rPr lang="cs-CZ" altLang="cs-CZ" sz="2800" dirty="0" smtClean="0"/>
              <a:t>Robotika</a:t>
            </a:r>
            <a:r>
              <a:rPr lang="cs-CZ" altLang="cs-CZ" sz="2800" dirty="0"/>
              <a:t>, </a:t>
            </a:r>
            <a:r>
              <a:rPr lang="cs-CZ" altLang="cs-CZ" sz="2800" dirty="0" smtClean="0"/>
              <a:t>Rehabilitační </a:t>
            </a:r>
            <a:r>
              <a:rPr lang="cs-CZ" altLang="cs-CZ" sz="2800" dirty="0"/>
              <a:t>inženýrství. </a:t>
            </a:r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6164" y="3127837"/>
            <a:ext cx="11361925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Slabé vstupní znalosti z předmětu </a:t>
            </a:r>
            <a:r>
              <a:rPr lang="cs-CZ" altLang="cs-CZ" sz="2800" dirty="0"/>
              <a:t>Fyzika </a:t>
            </a:r>
            <a:r>
              <a:rPr lang="cs-CZ" altLang="cs-CZ" sz="2800" dirty="0" smtClean="0"/>
              <a:t>I. → náročný předmět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Neznalost tvorby technické dokumentace (strojní) </a:t>
            </a:r>
            <a:r>
              <a:rPr lang="cs-CZ" altLang="cs-CZ" sz="2800" dirty="0"/>
              <a:t>→ </a:t>
            </a:r>
            <a:r>
              <a:rPr lang="cs-CZ" altLang="cs-CZ" sz="2800" dirty="0" smtClean="0"/>
              <a:t>schopnost </a:t>
            </a:r>
            <a:r>
              <a:rPr lang="cs-CZ" altLang="cs-CZ" sz="2800" dirty="0" smtClean="0"/>
              <a:t>tvorby technických odborných/textů </a:t>
            </a:r>
            <a:endParaRPr lang="cs-CZ" altLang="cs-CZ" sz="2800" dirty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Neznalost reálné technické praxe </a:t>
            </a:r>
            <a:r>
              <a:rPr lang="cs-CZ" altLang="cs-CZ" sz="2800" dirty="0"/>
              <a:t>→ </a:t>
            </a:r>
            <a:r>
              <a:rPr lang="cs-CZ" altLang="cs-CZ" sz="2800" dirty="0" smtClean="0"/>
              <a:t>presentace skutečného prostředí strojních firem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Neznalost aplikace teorií v praxi </a:t>
            </a:r>
            <a:r>
              <a:rPr lang="cs-CZ" altLang="cs-CZ" sz="2800" dirty="0"/>
              <a:t> → </a:t>
            </a:r>
            <a:r>
              <a:rPr lang="cs-CZ" altLang="cs-CZ" sz="2800" dirty="0" smtClean="0"/>
              <a:t>pochopení využití teorií ve strojní praxi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Doporučení, „požadavky“ na ostatní předměty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Zvýšit nároky na znalost teorie </a:t>
            </a:r>
            <a:r>
              <a:rPr lang="cs-CZ" altLang="cs-CZ" sz="2800" dirty="0"/>
              <a:t>předmětu Fyzika I. </a:t>
            </a:r>
            <a:endParaRPr lang="cs-CZ" altLang="cs-CZ" sz="2800" dirty="0" smtClean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Zdůraznit využití teorie předmětu </a:t>
            </a:r>
            <a:r>
              <a:rPr lang="cs-CZ" altLang="cs-CZ" sz="2800" dirty="0"/>
              <a:t>Fyzika I</a:t>
            </a:r>
            <a:r>
              <a:rPr lang="cs-CZ" altLang="cs-CZ" sz="2800" dirty="0" smtClean="0"/>
              <a:t>. v praxi.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Seznámit studenty se zákonitostmi tvorby </a:t>
            </a:r>
            <a:r>
              <a:rPr lang="cs-CZ" altLang="cs-CZ" sz="2800" dirty="0"/>
              <a:t>technické dokumentace (strojní) </a:t>
            </a:r>
            <a:endParaRPr lang="cs-CZ" altLang="cs-CZ" sz="2800" dirty="0" smtClean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Seznámit studenty se zákonitostmi tvorby </a:t>
            </a:r>
            <a:r>
              <a:rPr lang="cs-CZ" altLang="cs-CZ" sz="2800" dirty="0" smtClean="0"/>
              <a:t>odborné </a:t>
            </a:r>
            <a:r>
              <a:rPr lang="cs-CZ" altLang="cs-CZ" sz="2800" dirty="0"/>
              <a:t>dokumentace </a:t>
            </a:r>
            <a:r>
              <a:rPr lang="cs-CZ" altLang="cs-CZ" sz="2800" dirty="0" smtClean="0"/>
              <a:t>a odborných textů 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Sdělení na závěr (poznatek k </a:t>
            </a:r>
            <a:r>
              <a:rPr lang="cs-CZ" sz="4000" dirty="0" err="1" smtClean="0">
                <a:solidFill>
                  <a:srgbClr val="0070C0"/>
                </a:solidFill>
              </a:rPr>
              <a:t>reakreditaci</a:t>
            </a:r>
            <a:r>
              <a:rPr lang="cs-CZ" sz="4000" dirty="0" smtClean="0">
                <a:solidFill>
                  <a:srgbClr val="0070C0"/>
                </a:solidFill>
              </a:rPr>
              <a:t>, …)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0" y="2590799"/>
            <a:ext cx="113619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Prohloubit znalosti o uplatnění teorie v praxi.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Prohloubit znalosti v interpretaci odborné dokumentace.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42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534</TotalTime>
  <Words>246</Words>
  <Application>Microsoft Office PowerPoint</Application>
  <PresentationFormat>Vlastní</PresentationFormat>
  <Paragraphs>39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Technika-Bold</vt:lpstr>
      <vt:lpstr>Wingdings</vt:lpstr>
      <vt:lpstr>Technika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biomech4</cp:lastModifiedBy>
  <cp:revision>36</cp:revision>
  <dcterms:created xsi:type="dcterms:W3CDTF">2016-10-24T11:40:37Z</dcterms:created>
  <dcterms:modified xsi:type="dcterms:W3CDTF">2017-01-23T15:23:35Z</dcterms:modified>
</cp:coreProperties>
</file>