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Technika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Pedagogická konference oboru Biomedicínský technik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FAKULTA BIOMEDICÍNSKÉHO INŽENÝRSTVÍ</a:t>
            </a:r>
          </a:p>
          <a:p>
            <a:r>
              <a:rPr lang="cs-CZ" dirty="0" smtClean="0"/>
              <a:t>Nám. Sítná 3105, 272 01 Kladno</a:t>
            </a:r>
          </a:p>
          <a:p>
            <a:r>
              <a:rPr lang="cs-CZ" dirty="0" smtClean="0"/>
              <a:t>31. </a:t>
            </a:r>
            <a:r>
              <a:rPr lang="cs-CZ" dirty="0"/>
              <a:t>0</a:t>
            </a:r>
            <a:r>
              <a:rPr lang="cs-CZ" dirty="0" smtClean="0"/>
              <a:t>1. 2017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12" y="1804398"/>
            <a:ext cx="114021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70C0"/>
                </a:solidFill>
              </a:rPr>
              <a:t>17PBBMS Modelování a simulace</a:t>
            </a:r>
            <a:br>
              <a:rPr lang="cs-CZ" sz="4000" dirty="0" smtClean="0">
                <a:solidFill>
                  <a:srgbClr val="0070C0"/>
                </a:solidFill>
              </a:rPr>
            </a:br>
            <a:r>
              <a:rPr lang="cs-CZ" sz="4000" dirty="0" smtClean="0">
                <a:solidFill>
                  <a:srgbClr val="0070C0"/>
                </a:solidFill>
              </a:rPr>
              <a:t>(17ABBMS)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4000" dirty="0" smtClean="0"/>
              <a:t>2+2 - </a:t>
            </a:r>
            <a:r>
              <a:rPr lang="cs-CZ" sz="4000" dirty="0" err="1" smtClean="0"/>
              <a:t>z,zk</a:t>
            </a:r>
            <a:r>
              <a:rPr lang="cs-CZ" sz="4000" dirty="0" smtClean="0"/>
              <a:t> - 4 </a:t>
            </a:r>
            <a:r>
              <a:rPr lang="cs-CZ" sz="4000" dirty="0" err="1" smtClean="0"/>
              <a:t>kr.</a:t>
            </a:r>
            <a:r>
              <a:rPr lang="cs-CZ" sz="4000" dirty="0" smtClean="0"/>
              <a:t> – 2.r./LS – 4. sem</a:t>
            </a:r>
            <a:r>
              <a:rPr lang="cs-CZ" sz="4000" dirty="0"/>
              <a:t>. – předmět P</a:t>
            </a:r>
          </a:p>
          <a:p>
            <a:pPr algn="ctr"/>
            <a:endParaRPr lang="cs-CZ" sz="4000" dirty="0"/>
          </a:p>
          <a:p>
            <a:pPr algn="ctr"/>
            <a:r>
              <a:rPr lang="cs-CZ" sz="4000" u="sng" dirty="0" smtClean="0"/>
              <a:t>Kauler, </a:t>
            </a:r>
            <a:r>
              <a:rPr lang="cs-CZ" sz="4000" u="sng" dirty="0"/>
              <a:t>J</a:t>
            </a:r>
            <a:r>
              <a:rPr lang="cs-CZ" sz="4000" u="sng" dirty="0" smtClean="0"/>
              <a:t>.</a:t>
            </a:r>
            <a:r>
              <a:rPr lang="cs-CZ" sz="4000" dirty="0" smtClean="0"/>
              <a:t>, Vítečková, S., Tesař, J., Klempíř, O.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98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Cíl/cíle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04" y="2727584"/>
            <a:ext cx="112389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Seznámit</a:t>
            </a:r>
            <a:r>
              <a:rPr lang="en-US" sz="2400" dirty="0" smtClean="0"/>
              <a:t> 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existujícími</a:t>
            </a:r>
            <a:r>
              <a:rPr lang="en-US" sz="2400" dirty="0" smtClean="0"/>
              <a:t> </a:t>
            </a:r>
            <a:r>
              <a:rPr lang="en-US" sz="2400" dirty="0" err="1" smtClean="0"/>
              <a:t>modely</a:t>
            </a:r>
            <a:r>
              <a:rPr lang="en-US" sz="2400" dirty="0" smtClean="0"/>
              <a:t> (</a:t>
            </a:r>
            <a:r>
              <a:rPr lang="en-US" sz="2400" dirty="0" err="1" smtClean="0"/>
              <a:t>především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populační</a:t>
            </a:r>
            <a:r>
              <a:rPr lang="en-US" sz="2400" dirty="0" smtClean="0"/>
              <a:t>, </a:t>
            </a:r>
            <a:r>
              <a:rPr lang="en-US" sz="2400" dirty="0" err="1" smtClean="0"/>
              <a:t>epidemiologické</a:t>
            </a:r>
            <a:r>
              <a:rPr lang="en-US" sz="2400" dirty="0" smtClean="0"/>
              <a:t>, </a:t>
            </a:r>
            <a:r>
              <a:rPr lang="en-US" sz="2400" dirty="0" err="1" smtClean="0"/>
              <a:t>farmakokinetické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způsobem</a:t>
            </a:r>
            <a:r>
              <a:rPr lang="en-US" sz="2400" dirty="0" smtClean="0"/>
              <a:t> </a:t>
            </a:r>
            <a:r>
              <a:rPr lang="en-US" sz="2400" dirty="0" err="1" smtClean="0"/>
              <a:t>vytváření</a:t>
            </a:r>
            <a:r>
              <a:rPr lang="en-US" sz="2400" dirty="0" smtClean="0"/>
              <a:t> </a:t>
            </a:r>
            <a:r>
              <a:rPr lang="en-US" sz="2400" dirty="0" err="1" smtClean="0"/>
              <a:t>modelů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analýzou</a:t>
            </a:r>
            <a:r>
              <a:rPr lang="en-US" sz="2400" dirty="0" smtClean="0"/>
              <a:t> </a:t>
            </a:r>
            <a:r>
              <a:rPr lang="en-US" sz="2400" dirty="0" err="1" smtClean="0"/>
              <a:t>modelů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err="1" smtClean="0"/>
              <a:t>Naučit</a:t>
            </a:r>
            <a:r>
              <a:rPr lang="en-US" sz="2400" dirty="0" smtClean="0"/>
              <a:t>: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navrhnout</a:t>
            </a:r>
            <a:r>
              <a:rPr lang="en-US" sz="2400" dirty="0"/>
              <a:t> </a:t>
            </a:r>
            <a:r>
              <a:rPr lang="en-US" sz="2400" dirty="0" err="1"/>
              <a:t>jednoduché</a:t>
            </a:r>
            <a:r>
              <a:rPr lang="en-US" sz="2400" dirty="0"/>
              <a:t> </a:t>
            </a:r>
            <a:r>
              <a:rPr lang="en-US" sz="2400" dirty="0" err="1"/>
              <a:t>matematické</a:t>
            </a:r>
            <a:r>
              <a:rPr lang="en-US" sz="2400" dirty="0"/>
              <a:t> </a:t>
            </a:r>
            <a:r>
              <a:rPr lang="en-US" sz="2400" dirty="0" err="1"/>
              <a:t>modely</a:t>
            </a:r>
            <a:r>
              <a:rPr lang="en-US" sz="2400" dirty="0"/>
              <a:t> </a:t>
            </a:r>
            <a:r>
              <a:rPr lang="en-US" sz="2400" dirty="0" err="1"/>
              <a:t>biologických</a:t>
            </a:r>
            <a:r>
              <a:rPr lang="en-US" sz="2400" dirty="0"/>
              <a:t>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fyzikálních</a:t>
            </a:r>
            <a:r>
              <a:rPr lang="en-US" sz="2400" dirty="0"/>
              <a:t> </a:t>
            </a:r>
            <a:r>
              <a:rPr lang="en-US" sz="2400" dirty="0" err="1"/>
              <a:t>systémů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realizovat</a:t>
            </a:r>
            <a:r>
              <a:rPr lang="en-US" sz="2400" dirty="0"/>
              <a:t> </a:t>
            </a:r>
            <a:r>
              <a:rPr lang="en-US" sz="2400" dirty="0" err="1"/>
              <a:t>navrhnuté</a:t>
            </a:r>
            <a:r>
              <a:rPr lang="en-US" sz="2400" dirty="0"/>
              <a:t> </a:t>
            </a:r>
            <a:r>
              <a:rPr lang="en-US" sz="2400" dirty="0" err="1"/>
              <a:t>modely</a:t>
            </a:r>
            <a:r>
              <a:rPr lang="en-US" sz="2400" dirty="0"/>
              <a:t> v </a:t>
            </a:r>
            <a:r>
              <a:rPr lang="en-US" sz="2400" dirty="0" err="1"/>
              <a:t>prostředí</a:t>
            </a:r>
            <a:r>
              <a:rPr lang="en-US" sz="2400" dirty="0"/>
              <a:t> MATLAB a SIMULINK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provést</a:t>
            </a:r>
            <a:r>
              <a:rPr lang="en-US" sz="2400" dirty="0"/>
              <a:t> </a:t>
            </a:r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simulační</a:t>
            </a:r>
            <a:r>
              <a:rPr lang="en-US" sz="2400" dirty="0"/>
              <a:t> </a:t>
            </a:r>
            <a:r>
              <a:rPr lang="en-US" sz="2400" dirty="0" err="1"/>
              <a:t>experimenty</a:t>
            </a: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zhodnotit</a:t>
            </a:r>
            <a:r>
              <a:rPr lang="en-US" sz="2400" dirty="0"/>
              <a:t> </a:t>
            </a:r>
            <a:r>
              <a:rPr lang="en-US" sz="2400" dirty="0" err="1"/>
              <a:t>výsledky</a:t>
            </a:r>
            <a:r>
              <a:rPr lang="en-US" sz="2400" dirty="0"/>
              <a:t> </a:t>
            </a:r>
            <a:r>
              <a:rPr lang="en-US" sz="2400" dirty="0" err="1"/>
              <a:t>experimentů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Vstupní požadavky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6163" y="2590800"/>
            <a:ext cx="113619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Znalost: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800" dirty="0" smtClean="0"/>
              <a:t>diferenciálního počtu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800" dirty="0" smtClean="0"/>
              <a:t>integrálního počtu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800" dirty="0" smtClean="0"/>
              <a:t>teorie </a:t>
            </a:r>
            <a:r>
              <a:rPr lang="cs-CZ" altLang="cs-CZ" sz="2800" dirty="0"/>
              <a:t>signálů a </a:t>
            </a:r>
            <a:r>
              <a:rPr lang="cs-CZ" altLang="cs-CZ" sz="2800" dirty="0" smtClean="0"/>
              <a:t>systémů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24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Výstupní znalosti, dovednosti, kompetence, …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058" y="2599764"/>
            <a:ext cx="11361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000" b="1" dirty="0" smtClean="0"/>
              <a:t>Využití znalostí </a:t>
            </a:r>
            <a:r>
              <a:rPr lang="cs-CZ" altLang="cs-CZ" sz="2000" dirty="0" smtClean="0"/>
              <a:t>z</a:t>
            </a:r>
          </a:p>
          <a:p>
            <a:pPr marL="91440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cs-CZ" altLang="cs-CZ" sz="2000" dirty="0" smtClean="0"/>
              <a:t>matematiky (diferenciální a integrální počet)</a:t>
            </a:r>
          </a:p>
          <a:p>
            <a:pPr marL="91440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cs-CZ" altLang="cs-CZ" sz="2000" dirty="0" smtClean="0"/>
              <a:t>systémů a signálů </a:t>
            </a:r>
          </a:p>
          <a:p>
            <a:pPr lvl="1">
              <a:spcAft>
                <a:spcPts val="1200"/>
              </a:spcAft>
            </a:pPr>
            <a:r>
              <a:rPr lang="cs-CZ" altLang="cs-CZ" sz="2000" b="1" dirty="0" smtClean="0"/>
              <a:t>při popisu</a:t>
            </a:r>
            <a:r>
              <a:rPr lang="cs-CZ" altLang="cs-CZ" sz="2000" dirty="0" smtClean="0"/>
              <a:t> chování a analýze </a:t>
            </a:r>
            <a:r>
              <a:rPr lang="cs-CZ" altLang="cs-CZ" sz="2000" b="1" dirty="0" smtClean="0"/>
              <a:t>reálných systémů.</a:t>
            </a:r>
            <a:endParaRPr lang="cs-CZ" altLang="cs-CZ" sz="2000" b="1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000" b="1" dirty="0" smtClean="0"/>
              <a:t>Návrh a realizace </a:t>
            </a:r>
            <a:r>
              <a:rPr lang="cs-CZ" altLang="cs-CZ" sz="2000" dirty="0" smtClean="0"/>
              <a:t>modelu jednoduchých systémů.</a:t>
            </a:r>
          </a:p>
        </p:txBody>
      </p:sp>
    </p:spTree>
    <p:extLst>
      <p:ext uri="{BB962C8B-B14F-4D97-AF65-F5344CB8AC3E}">
        <p14:creationId xmlns:p14="http://schemas.microsoft.com/office/powerpoint/2010/main" val="24756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Koncepce výuky, dosavadní zkušenosti, dobrá výuková praxe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6164" y="3127837"/>
            <a:ext cx="113619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400" dirty="0" smtClean="0"/>
              <a:t>Začít </a:t>
            </a:r>
            <a:r>
              <a:rPr lang="cs-CZ" altLang="cs-CZ" sz="2400" b="1" dirty="0" smtClean="0"/>
              <a:t>modelováním fyzikálních systémů </a:t>
            </a:r>
            <a:r>
              <a:rPr lang="cs-CZ" altLang="cs-CZ" sz="2400" dirty="0" smtClean="0"/>
              <a:t>pro </a:t>
            </a:r>
            <a:r>
              <a:rPr lang="cs-CZ" altLang="cs-CZ" sz="2400" dirty="0" err="1" smtClean="0"/>
              <a:t>snažší</a:t>
            </a:r>
            <a:r>
              <a:rPr lang="cs-CZ" altLang="cs-CZ" sz="2400" dirty="0" smtClean="0"/>
              <a:t> pochopení: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400" dirty="0" smtClean="0"/>
              <a:t>postupu při vytváření modelů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400" dirty="0" smtClean="0"/>
              <a:t>pochopení práce v </a:t>
            </a:r>
            <a:r>
              <a:rPr lang="cs-CZ" altLang="cs-CZ" sz="2400" dirty="0" err="1" smtClean="0"/>
              <a:t>Simulinku</a:t>
            </a:r>
            <a:endParaRPr lang="cs-CZ" altLang="cs-CZ" sz="24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400" dirty="0" smtClean="0"/>
              <a:t>Samostatné semestrální projekty: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cs-CZ" altLang="cs-CZ" sz="2400" dirty="0" smtClean="0"/>
              <a:t>malé skupinky (1-5 stud.) 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cs-CZ" altLang="cs-CZ" sz="2400" dirty="0" smtClean="0"/>
              <a:t>analýza biologického nebo fyzikálního systému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cs-CZ" altLang="cs-CZ" sz="2400" dirty="0" smtClean="0"/>
              <a:t>vytvoření modelu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128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Doporučení, „požadavky“ na ostatní předměty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Diferenciální a integrální počet: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800" dirty="0" smtClean="0"/>
              <a:t>studenti dokáží prakticky provést výpočet, ale význam uniká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cs-CZ" altLang="cs-CZ" sz="2800" dirty="0"/>
          </a:p>
          <a:p>
            <a:pPr>
              <a:spcAft>
                <a:spcPts val="1200"/>
              </a:spcAft>
            </a:pPr>
            <a:r>
              <a:rPr lang="cs-CZ" altLang="cs-CZ" sz="2800" dirty="0" smtClean="0"/>
              <a:t>Ostatní: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cs-CZ" altLang="cs-CZ" sz="2800" dirty="0" smtClean="0"/>
              <a:t>náměty na témata, praktické úlohy, apod., které by se mohly studentům hodit při </a:t>
            </a:r>
            <a:r>
              <a:rPr lang="cs-CZ" altLang="cs-CZ" sz="2800" smtClean="0"/>
              <a:t>zpracování studentských projektů </a:t>
            </a:r>
            <a:r>
              <a:rPr lang="cs-CZ" altLang="cs-CZ" sz="2800" dirty="0" smtClean="0"/>
              <a:t>a BP</a:t>
            </a:r>
          </a:p>
        </p:txBody>
      </p:sp>
    </p:spTree>
    <p:extLst>
      <p:ext uri="{BB962C8B-B14F-4D97-AF65-F5344CB8AC3E}">
        <p14:creationId xmlns:p14="http://schemas.microsoft.com/office/powerpoint/2010/main" val="17144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Sdělení na závěr (poznatek k </a:t>
            </a:r>
            <a:r>
              <a:rPr lang="cs-CZ" sz="4000" dirty="0" err="1" smtClean="0">
                <a:solidFill>
                  <a:srgbClr val="0070C0"/>
                </a:solidFill>
              </a:rPr>
              <a:t>reakreditaci</a:t>
            </a:r>
            <a:r>
              <a:rPr lang="cs-CZ" sz="4000" dirty="0" smtClean="0">
                <a:solidFill>
                  <a:srgbClr val="0070C0"/>
                </a:solidFill>
              </a:rPr>
              <a:t>, …)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Text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42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.potx" id="{B71AA5B8-C7FF-48E9-9DDE-A2C5C9558129}" vid="{D3855675-ED1A-4EE7-AB1F-F528BDA11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582</TotalTime>
  <Words>216</Words>
  <Application>Microsoft Office PowerPoint</Application>
  <PresentationFormat>Vlastní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Technika</vt:lpstr>
      <vt:lpstr>Technika-Bold</vt:lpstr>
      <vt:lpstr>Wingdings</vt:lpstr>
      <vt:lpstr>Motiv Office</vt:lpstr>
      <vt:lpstr>Pedagogická konference oboru Biomedicínský technik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FBMI – OBORY BUDOUCNOSTI</dc:title>
  <dc:creator>skopaida</dc:creator>
  <cp:lastModifiedBy>kauli</cp:lastModifiedBy>
  <cp:revision>46</cp:revision>
  <dcterms:created xsi:type="dcterms:W3CDTF">2016-10-24T11:40:37Z</dcterms:created>
  <dcterms:modified xsi:type="dcterms:W3CDTF">2017-01-30T16:25:43Z</dcterms:modified>
</cp:coreProperties>
</file>