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17PBBMTB Mikroprocesorová technika v biomedicíně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(17ABBMTB)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Smrčka</a:t>
            </a:r>
            <a:r>
              <a:rPr lang="cs-CZ" sz="4000" u="sng" smtClean="0"/>
              <a:t>, P.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Seznámení s principy </a:t>
            </a:r>
            <a:r>
              <a:rPr lang="cs-CZ" sz="2800" dirty="0" smtClean="0"/>
              <a:t>architektury a s aplikacemi mikroprocesorové </a:t>
            </a:r>
            <a:r>
              <a:rPr lang="cs-CZ" sz="2800" dirty="0"/>
              <a:t>techniky v </a:t>
            </a:r>
            <a:r>
              <a:rPr lang="cs-CZ" sz="2800" dirty="0" smtClean="0"/>
              <a:t>biomedicínských </a:t>
            </a:r>
            <a:r>
              <a:rPr lang="cs-CZ" sz="2800" dirty="0"/>
              <a:t>přístrojových systémech, při snímání, </a:t>
            </a:r>
            <a:r>
              <a:rPr lang="cs-CZ" sz="2800" dirty="0" smtClean="0"/>
              <a:t>přenosu, zpracování a vizualizaci biologických </a:t>
            </a:r>
            <a:r>
              <a:rPr lang="cs-CZ" sz="2800" dirty="0"/>
              <a:t>signálů a </a:t>
            </a:r>
            <a:r>
              <a:rPr lang="cs-CZ" sz="2800" dirty="0" smtClean="0"/>
              <a:t>dat. Praktické </a:t>
            </a:r>
            <a:r>
              <a:rPr lang="cs-CZ" sz="2800" dirty="0"/>
              <a:t>ukázky designu a programování moderních </a:t>
            </a:r>
            <a:r>
              <a:rPr lang="cs-CZ" sz="2800" dirty="0" err="1" smtClean="0"/>
              <a:t>embedded</a:t>
            </a:r>
            <a:r>
              <a:rPr lang="cs-CZ" sz="2800" dirty="0" smtClean="0"/>
              <a:t> </a:t>
            </a:r>
            <a:r>
              <a:rPr lang="cs-CZ" sz="2800" dirty="0"/>
              <a:t>systémů.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19745" y="1626882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2739" y="2426208"/>
            <a:ext cx="113619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Základní znalosti o elektronických obvodech </a:t>
            </a:r>
            <a:r>
              <a:rPr lang="mr-IN" altLang="cs-CZ" sz="2800" dirty="0" smtClean="0"/>
              <a:t>–</a:t>
            </a:r>
            <a:r>
              <a:rPr lang="cs-CZ" altLang="cs-CZ" sz="2800" dirty="0" smtClean="0"/>
              <a:t> pasivní a aktivní součástky, operační zesilovače, funkce tranzistoru, základy kombinační a sekvenční logiky (logické obvody, posuvné registry atd.), princip A-D převodníku. Znalost číselných soustav, bitová aritmetika, základy programování v C.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Prerekvizity</a:t>
            </a:r>
            <a:r>
              <a:rPr lang="cs-CZ" altLang="cs-CZ" sz="2800" dirty="0" smtClean="0"/>
              <a:t>:  nejsou stanoveny, optimálně 17PBBALP Algoritmizace a programování, 17PBBITT Informační technologie a </a:t>
            </a:r>
            <a:r>
              <a:rPr lang="cs-CZ" altLang="cs-CZ" sz="2800" dirty="0" err="1" smtClean="0"/>
              <a:t>telemedicína</a:t>
            </a:r>
            <a:r>
              <a:rPr lang="cs-CZ" altLang="cs-CZ" sz="2800" dirty="0"/>
              <a:t>, 17PBBEM </a:t>
            </a:r>
            <a:r>
              <a:rPr lang="cs-CZ" altLang="cs-CZ" sz="2800" dirty="0" smtClean="0"/>
              <a:t>Elektrická měření</a:t>
            </a:r>
            <a:r>
              <a:rPr lang="cs-CZ" altLang="cs-CZ" sz="2800" dirty="0"/>
              <a:t>, 17PBBESL </a:t>
            </a:r>
            <a:r>
              <a:rPr lang="cs-CZ" altLang="cs-CZ" sz="2800" dirty="0" err="1"/>
              <a:t>Elektronicke</a:t>
            </a:r>
            <a:r>
              <a:rPr lang="cs-CZ" altLang="cs-CZ" sz="2800" dirty="0"/>
              <a:t>́ </a:t>
            </a:r>
            <a:r>
              <a:rPr lang="cs-CZ" altLang="cs-CZ" sz="2800" dirty="0" err="1"/>
              <a:t>součástky</a:t>
            </a:r>
            <a:r>
              <a:rPr lang="cs-CZ" altLang="cs-CZ" sz="2800" dirty="0"/>
              <a:t> a senzory v </a:t>
            </a:r>
            <a:r>
              <a:rPr lang="cs-CZ" altLang="cs-CZ" sz="2800" dirty="0" err="1"/>
              <a:t>lékař</a:t>
            </a:r>
            <a:r>
              <a:rPr lang="cs-CZ" altLang="cs-CZ" sz="2800" dirty="0" err="1" smtClean="0"/>
              <a:t>stvi</a:t>
            </a:r>
            <a:r>
              <a:rPr lang="cs-CZ" altLang="cs-CZ" sz="2800" dirty="0" smtClean="0"/>
              <a:t>́.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Korekvizity</a:t>
            </a:r>
            <a:r>
              <a:rPr lang="cs-CZ" altLang="cs-CZ" sz="2800" dirty="0" smtClean="0"/>
              <a:t>: nejsou stanoveny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 principu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základních stavebních prvků </a:t>
            </a:r>
            <a:r>
              <a:rPr lang="cs-CZ" altLang="cs-CZ" sz="2800" dirty="0"/>
              <a:t>mikroprocesorového </a:t>
            </a:r>
            <a:r>
              <a:rPr lang="cs-CZ" altLang="cs-CZ" sz="2800" dirty="0" smtClean="0"/>
              <a:t>systému. Přehled o dostupných rodinách a architekturách mikroprocesorů (</a:t>
            </a:r>
            <a:r>
              <a:rPr lang="cs-CZ" altLang="cs-CZ" sz="2800" dirty="0" err="1" smtClean="0"/>
              <a:t>Atmel</a:t>
            </a:r>
            <a:r>
              <a:rPr lang="cs-CZ" altLang="cs-CZ" sz="2800" dirty="0" smtClean="0"/>
              <a:t> AT </a:t>
            </a:r>
            <a:r>
              <a:rPr lang="cs-CZ" altLang="cs-CZ" sz="2800" dirty="0" err="1" smtClean="0"/>
              <a:t>Mega</a:t>
            </a:r>
            <a:r>
              <a:rPr lang="cs-CZ" altLang="cs-CZ" sz="2800" dirty="0" smtClean="0"/>
              <a:t>, PIC, jader ARM 7, 9, 11, </a:t>
            </a:r>
            <a:r>
              <a:rPr lang="cs-CZ" altLang="cs-CZ" sz="2800" dirty="0" err="1" smtClean="0"/>
              <a:t>Cortex</a:t>
            </a:r>
            <a:r>
              <a:rPr lang="cs-CZ" altLang="cs-CZ" sz="2800" dirty="0" smtClean="0"/>
              <a:t>), znalost připojování </a:t>
            </a:r>
            <a:r>
              <a:rPr lang="cs-CZ" altLang="cs-CZ" sz="2800" dirty="0"/>
              <a:t>základních periferií, programátorský model mikropočítačového systému. </a:t>
            </a:r>
            <a:r>
              <a:rPr lang="cs-CZ" altLang="cs-CZ" sz="2800" dirty="0" smtClean="0"/>
              <a:t>Dovednost základní tvorby firmware pro </a:t>
            </a:r>
            <a:r>
              <a:rPr lang="cs-CZ" altLang="cs-CZ" sz="2800" dirty="0" err="1" smtClean="0"/>
              <a:t>mikrokontroléry</a:t>
            </a:r>
            <a:r>
              <a:rPr lang="cs-CZ" altLang="cs-CZ" sz="2800" dirty="0" smtClean="0"/>
              <a:t> v jazyce C. Znalost ovládání digitálních vstupů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výstupů </a:t>
            </a:r>
            <a:r>
              <a:rPr lang="cs-CZ" altLang="cs-CZ" sz="2800" dirty="0" err="1" smtClean="0"/>
              <a:t>mikrokontroléru</a:t>
            </a:r>
            <a:r>
              <a:rPr lang="cs-CZ" altLang="cs-CZ" sz="2800" dirty="0" smtClean="0"/>
              <a:t>, </a:t>
            </a:r>
            <a:r>
              <a:rPr lang="cs-CZ" altLang="cs-CZ" sz="2800" dirty="0"/>
              <a:t>A/D a D/A </a:t>
            </a:r>
            <a:r>
              <a:rPr lang="cs-CZ" altLang="cs-CZ" sz="2800" dirty="0" smtClean="0"/>
              <a:t>převodníku, řadiče přerušení, čítačů/časovačů, sériové </a:t>
            </a:r>
            <a:r>
              <a:rPr lang="cs-CZ" altLang="cs-CZ" sz="2800" dirty="0"/>
              <a:t>a paralelní komunikace mikropočítačů s okolím. </a:t>
            </a:r>
            <a:r>
              <a:rPr lang="cs-CZ" altLang="cs-CZ" sz="2800" dirty="0" smtClean="0"/>
              <a:t>Znalost připojování </a:t>
            </a:r>
            <a:r>
              <a:rPr lang="cs-CZ" altLang="cs-CZ" sz="2800" dirty="0" err="1" smtClean="0"/>
              <a:t>mikrokontrolérů</a:t>
            </a:r>
            <a:r>
              <a:rPr lang="cs-CZ" altLang="cs-CZ" sz="2800" dirty="0" smtClean="0"/>
              <a:t> přes WIFI</a:t>
            </a:r>
            <a:r>
              <a:rPr lang="cs-CZ" altLang="cs-CZ" sz="2800" dirty="0"/>
              <a:t>, </a:t>
            </a:r>
            <a:r>
              <a:rPr lang="cs-CZ" altLang="cs-CZ" sz="2800" dirty="0" err="1" smtClean="0"/>
              <a:t>Bluetooth</a:t>
            </a:r>
            <a:r>
              <a:rPr lang="cs-CZ" altLang="cs-CZ" sz="2800" dirty="0" smtClean="0"/>
              <a:t>, GSM, USB a další rozhraní.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Výuka je rozdělena do několika na sebe navazujících bloků. Vše je demonstrováno praktickými interaktivními ukázkami</a:t>
            </a:r>
            <a:r>
              <a:rPr lang="cs-CZ" altLang="cs-CZ" sz="1600" dirty="0" smtClean="0"/>
              <a:t>, od seznámení se základní architekturou mikroprocesoru z pohledu programátora, přes ovládání digitálních vstupů a výstupů, čítačů, časovačů, řadiče přerušení, využití AD převodníku, propojování s PC přes UART a USB rozhraní až po </a:t>
            </a:r>
            <a:r>
              <a:rPr lang="cs-CZ" altLang="cs-CZ" sz="1600" dirty="0" err="1" smtClean="0"/>
              <a:t>interfacing</a:t>
            </a:r>
            <a:r>
              <a:rPr lang="cs-CZ" altLang="cs-CZ" sz="1600" dirty="0" smtClean="0"/>
              <a:t> přes </a:t>
            </a:r>
            <a:r>
              <a:rPr lang="cs-CZ" altLang="cs-CZ" sz="1600" dirty="0" err="1" smtClean="0"/>
              <a:t>Bluetooth</a:t>
            </a:r>
            <a:r>
              <a:rPr lang="cs-CZ" altLang="cs-CZ" sz="1600" dirty="0" smtClean="0"/>
              <a:t> a </a:t>
            </a:r>
            <a:r>
              <a:rPr lang="cs-CZ" altLang="cs-CZ" sz="1600" dirty="0" err="1" smtClean="0"/>
              <a:t>WiFi</a:t>
            </a:r>
            <a:r>
              <a:rPr lang="cs-CZ" altLang="cs-CZ" sz="1600" dirty="0" smtClean="0"/>
              <a:t> rozhraní a </a:t>
            </a:r>
            <a:r>
              <a:rPr lang="cs-CZ" altLang="cs-CZ" sz="1600" dirty="0" err="1" smtClean="0"/>
              <a:t>real-time</a:t>
            </a:r>
            <a:r>
              <a:rPr lang="cs-CZ" altLang="cs-CZ" sz="1600" dirty="0" smtClean="0"/>
              <a:t> digitalizaci a </a:t>
            </a:r>
            <a:r>
              <a:rPr lang="cs-CZ" altLang="cs-CZ" sz="1600" dirty="0" err="1" smtClean="0"/>
              <a:t>streamování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biosignálu</a:t>
            </a:r>
            <a:r>
              <a:rPr lang="cs-CZ" altLang="cs-CZ" sz="1600" dirty="0" smtClean="0"/>
              <a:t> pomocí </a:t>
            </a:r>
            <a:r>
              <a:rPr lang="cs-CZ" altLang="cs-CZ" sz="1600" dirty="0" err="1" smtClean="0"/>
              <a:t>mikrokontroléru</a:t>
            </a:r>
            <a:r>
              <a:rPr lang="cs-CZ" altLang="cs-CZ" sz="16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Studenti jsou průběžně bodováni za řešení jednotlivých dílčích úloh </a:t>
            </a:r>
            <a:r>
              <a:rPr lang="cs-CZ" altLang="cs-CZ" sz="1600" dirty="0" smtClean="0"/>
              <a:t>(zapojení, oživení, tvorba ovládacího firmware). 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Všechny výukové materiály jsou uloženy na </a:t>
            </a:r>
            <a:r>
              <a:rPr lang="cs-CZ" altLang="cs-CZ" sz="2800" dirty="0" err="1" smtClean="0"/>
              <a:t>Moodle</a:t>
            </a:r>
            <a:r>
              <a:rPr lang="cs-CZ" altLang="cs-CZ" sz="2800" dirty="0" smtClean="0"/>
              <a:t> serveru </a:t>
            </a:r>
            <a:r>
              <a:rPr lang="cs-CZ" altLang="cs-CZ" sz="1600" dirty="0" smtClean="0"/>
              <a:t>„Školička“, </a:t>
            </a:r>
            <a:r>
              <a:rPr lang="cs-CZ" altLang="cs-CZ" sz="1600" dirty="0" err="1" smtClean="0"/>
              <a:t>skolicka.fbmi.cvut.cz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64296" y="2843408"/>
            <a:ext cx="91565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Výuku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tomto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předmětu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by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usnadnilo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kdyby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studenti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znali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podrobněji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praktičtěji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základy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elektroniky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mr-IN" sz="24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analogové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číslicové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Handicapem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též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nedostatky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ve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znalostech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základů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VŠ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matematiky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polyadické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číslené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soustavy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základy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logiky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). Je to ale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individuální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" charset="0"/>
              </a:rPr>
              <a:t>záležitost</a:t>
            </a:r>
            <a:r>
              <a:rPr lang="en-GB" sz="2400" dirty="0" smtClean="0">
                <a:solidFill>
                  <a:srgbClr val="000000"/>
                </a:solidFill>
                <a:latin typeface="Arial" charset="0"/>
              </a:rPr>
              <a:t>. </a:t>
            </a:r>
            <a:endParaRPr lang="en-GB" sz="2400" b="0" i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7881" y="2728130"/>
            <a:ext cx="107347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defRPr/>
            </a:pPr>
            <a:r>
              <a:rPr lang="en-GB" sz="2800" dirty="0" err="1">
                <a:solidFill>
                  <a:srgbClr val="000000"/>
                </a:solidFill>
                <a:latin typeface="Arial" charset="0"/>
              </a:rPr>
              <a:t>Předmět</a:t>
            </a:r>
            <a:r>
              <a:rPr lang="en-GB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se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svým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obsahem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pohybuje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mezi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hardwarově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elektronicky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zaměřenými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předměty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fyzické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propojení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principy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práce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jednotlivých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funkčních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bloků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mikrokontroléru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atd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.) a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softwarově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zaměřenými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(firmware,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který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praxi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převažuje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).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Jedná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se o oblast,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která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se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vyvíjí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, proto je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potřeba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průběžně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inovovat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fyzické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platformy</a:t>
            </a:r>
            <a:r>
              <a:rPr lang="en-GB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mikroprocesorů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používané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jako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technický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prostředek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k </a:t>
            </a:r>
            <a:r>
              <a:rPr lang="en-GB" sz="2800" dirty="0" err="1" smtClean="0">
                <a:solidFill>
                  <a:srgbClr val="000000"/>
                </a:solidFill>
                <a:latin typeface="Arial" charset="0"/>
              </a:rPr>
              <a:t>výuce</a:t>
            </a:r>
            <a:r>
              <a:rPr lang="en-GB" sz="2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mr-IN" sz="28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cs-CZ" sz="2800" dirty="0" smtClean="0">
                <a:solidFill>
                  <a:srgbClr val="000000"/>
                </a:solidFill>
                <a:latin typeface="Arial" charset="0"/>
              </a:rPr>
              <a:t> při </a:t>
            </a:r>
            <a:r>
              <a:rPr lang="cs-CZ" sz="2800" dirty="0" err="1" smtClean="0">
                <a:solidFill>
                  <a:srgbClr val="000000"/>
                </a:solidFill>
                <a:latin typeface="Arial" charset="0"/>
              </a:rPr>
              <a:t>reakreditaci</a:t>
            </a:r>
            <a:r>
              <a:rPr lang="cs-CZ" sz="2800" dirty="0" smtClean="0">
                <a:solidFill>
                  <a:srgbClr val="000000"/>
                </a:solidFill>
                <a:latin typeface="Arial" charset="0"/>
              </a:rPr>
              <a:t> bude nutné reflektovat tyto dílčí změny drobnými modifikacemi v sylabech předmětu.</a:t>
            </a:r>
            <a:endParaRPr lang="en-GB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450</TotalTime>
  <Words>460</Words>
  <Application>Microsoft Macintosh PowerPoint</Application>
  <PresentationFormat>Širokoúhlá obrazovka</PresentationFormat>
  <Paragraphs>27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Uživatel Microsoft Office</cp:lastModifiedBy>
  <cp:revision>35</cp:revision>
  <dcterms:created xsi:type="dcterms:W3CDTF">2016-10-24T11:40:37Z</dcterms:created>
  <dcterms:modified xsi:type="dcterms:W3CDTF">2017-01-30T15:36:38Z</dcterms:modified>
</cp:coreProperties>
</file>