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5" r:id="rId8"/>
  </p:sldIdLst>
  <p:sldSz cx="12192000" cy="6858000"/>
  <p:notesSz cx="6858000" cy="9144000"/>
  <p:embeddedFontLst>
    <p:embeddedFont>
      <p:font typeface="Technika" panose="00000500000000000000" pitchFamily="2" charset="-18"/>
      <p:regular r:id="rId9"/>
      <p:bold r:id="rId10"/>
      <p:italic r:id="rId11"/>
      <p:boldItalic r:id="rId12"/>
    </p:embeddedFont>
    <p:embeddedFont>
      <p:font typeface="Technika-Bold" panose="00000600000000000000" charset="-18"/>
      <p:regular r:id="rId13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br>
              <a:rPr lang="en-US" dirty="0"/>
            </a:br>
            <a:r>
              <a:rPr lang="cs-CZ" dirty="0"/>
              <a:t>AUTOR/TITUL JMÉNO PŘÍJMENÍ</a:t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br>
              <a:rPr lang="en-US" dirty="0"/>
            </a:br>
            <a:r>
              <a:rPr lang="cs-CZ" dirty="0"/>
              <a:t>AUTOR/TITUL JMÉNO PŘÍJMENÍ</a:t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FAKULTA BIOMEDICÍNSKÉHO INŽENÝRSTVÍ</a:t>
            </a:r>
          </a:p>
          <a:p>
            <a:r>
              <a:rPr lang="cs-CZ" dirty="0"/>
              <a:t>Nám. Sítná 3105, 272 01 Kladno</a:t>
            </a:r>
          </a:p>
          <a:p>
            <a:r>
              <a:rPr lang="cs-CZ" dirty="0"/>
              <a:t>31. 01. 2017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1804398"/>
            <a:ext cx="12192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solidFill>
                  <a:srgbClr val="0070C0"/>
                </a:solidFill>
              </a:rPr>
              <a:t>17PBBMVP Metodologie vědecké práce</a:t>
            </a:r>
            <a:br>
              <a:rPr lang="cs-CZ" sz="4000" dirty="0">
                <a:solidFill>
                  <a:srgbClr val="0070C0"/>
                </a:solidFill>
              </a:rPr>
            </a:br>
            <a:r>
              <a:rPr lang="cs-CZ" sz="4000" dirty="0">
                <a:solidFill>
                  <a:srgbClr val="0070C0"/>
                </a:solidFill>
              </a:rPr>
              <a:t>(17ABBMVP)</a:t>
            </a:r>
          </a:p>
          <a:p>
            <a:pPr algn="ctr"/>
            <a:endParaRPr lang="cs-CZ" sz="2800" dirty="0"/>
          </a:p>
          <a:p>
            <a:pPr algn="ctr"/>
            <a:r>
              <a:rPr lang="cs-CZ" sz="4000" dirty="0"/>
              <a:t>1+1 – </a:t>
            </a:r>
            <a:r>
              <a:rPr lang="cs-CZ" sz="4000" dirty="0" err="1"/>
              <a:t>kl.z</a:t>
            </a:r>
            <a:r>
              <a:rPr lang="cs-CZ" sz="4000" dirty="0"/>
              <a:t> - 2 </a:t>
            </a:r>
            <a:r>
              <a:rPr lang="cs-CZ" sz="4000" dirty="0" err="1"/>
              <a:t>kr.</a:t>
            </a:r>
            <a:r>
              <a:rPr lang="cs-CZ" sz="4000" dirty="0"/>
              <a:t> – 2.r./ZS – 3. sem. – předmět PV</a:t>
            </a:r>
          </a:p>
          <a:p>
            <a:pPr algn="ctr"/>
            <a:endParaRPr lang="cs-CZ" sz="4000" dirty="0"/>
          </a:p>
          <a:p>
            <a:pPr algn="ctr"/>
            <a:r>
              <a:rPr lang="cs-CZ" sz="4000" dirty="0"/>
              <a:t>Roubík, K., </a:t>
            </a:r>
            <a:r>
              <a:rPr lang="cs-CZ" sz="4000" dirty="0" err="1"/>
              <a:t>Ráfl</a:t>
            </a:r>
            <a:r>
              <a:rPr lang="cs-CZ" sz="4000" dirty="0"/>
              <a:t>., J.  </a:t>
            </a:r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>
                <a:solidFill>
                  <a:srgbClr val="0070C0"/>
                </a:solidFill>
              </a:rPr>
              <a:t>Cíl/cíle předmětu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/>
              <a:t>Podat studentům základní informace o tvorbě vědeckých textů, zpráv a publikací, správné tvorbě bakalářských a diplomových prací, metodách vědecké práce, jakož i o využívání různých informačních zdrojů.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Vstupní požadavky předmětu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Nejsou.</a:t>
            </a:r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Chápat základní strukturu odborného textu, význam a obsah jednotlivých částí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Mít přehled o dostupných odborných informačních zdrojích a zásadách jejich používání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Znát principy tvorby přehledných obrázků, grafů a tabulek; mít povědomí o typografických zásadách užívaných v BP a DP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Umět věcně a přehledně prezentovat odborné sdělení</a:t>
            </a:r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3127837"/>
            <a:ext cx="113619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Volitelnost předmětu a rozdílná zkušenost vedoucích BP přispívají k velmi rozdílné kvalitě projektových zpráv a bakalářských prací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Problém se přenáší až do magisterského studia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V BMT by měl existovat předmět, který stanoví srozumitelný standard odborných zpráv</a:t>
            </a:r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>
                <a:solidFill>
                  <a:srgbClr val="0070C0"/>
                </a:solidFill>
              </a:rPr>
              <a:t>reakreditaci</a:t>
            </a:r>
            <a:r>
              <a:rPr lang="cs-CZ" sz="4000" dirty="0">
                <a:solidFill>
                  <a:srgbClr val="0070C0"/>
                </a:solidFill>
              </a:rPr>
              <a:t>, …)</a:t>
            </a:r>
            <a:endParaRPr lang="cs-CZ" sz="4000" b="1" dirty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Předmět by měl být povinný v rozsahu 2+1 pro 2. ročník BMT (3. semestr) a předcházet projektovým předmětům a seminářům.</a:t>
            </a:r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486</TotalTime>
  <Words>174</Words>
  <Application>Microsoft Office PowerPoint</Application>
  <PresentationFormat>Širokoúhlá obrazovka</PresentationFormat>
  <Paragraphs>24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Technika</vt:lpstr>
      <vt:lpstr>Arial</vt:lpstr>
      <vt:lpstr>Technika-Bold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jr</cp:lastModifiedBy>
  <cp:revision>43</cp:revision>
  <dcterms:created xsi:type="dcterms:W3CDTF">2016-10-24T11:40:37Z</dcterms:created>
  <dcterms:modified xsi:type="dcterms:W3CDTF">2017-01-27T17:26:03Z</dcterms:modified>
</cp:coreProperties>
</file>