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charset="-18"/>
      <p:regular r:id="rId10"/>
    </p:embeddedFont>
    <p:embeddedFont>
      <p:font typeface="Technika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=""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FAKULTA BIOMEDICÍNSKÉHO INŽENÝRSTVÍ</a:t>
            </a:r>
          </a:p>
          <a:p>
            <a:r>
              <a:rPr lang="cs-CZ" dirty="0"/>
              <a:t>Nám. Sítná 3105, 272 01 Kladno</a:t>
            </a:r>
          </a:p>
          <a:p>
            <a:r>
              <a:rPr lang="cs-CZ" dirty="0"/>
              <a:t>31. 01. 2017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45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70C0"/>
                </a:solidFill>
              </a:rPr>
              <a:t>17PBBMZT Management zdravotnické techniky</a:t>
            </a:r>
            <a:br>
              <a:rPr lang="cs-CZ" sz="4000" dirty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70C0"/>
                </a:solidFill>
              </a:rPr>
              <a:t>(17ABBMZT)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1+1 – </a:t>
            </a:r>
            <a:r>
              <a:rPr lang="cs-CZ" sz="4000" dirty="0" err="1"/>
              <a:t>z,zk</a:t>
            </a:r>
            <a:r>
              <a:rPr lang="cs-CZ" sz="4000" dirty="0"/>
              <a:t> - 2 </a:t>
            </a:r>
            <a:r>
              <a:rPr lang="cs-CZ" sz="4000" dirty="0" err="1"/>
              <a:t>kr.</a:t>
            </a:r>
            <a:r>
              <a:rPr lang="cs-CZ" sz="4000" dirty="0"/>
              <a:t> – 3.r./LS – 6. sem.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/>
              <a:t>Petráček, J.</a:t>
            </a:r>
            <a:r>
              <a:rPr lang="cs-CZ" sz="4000" dirty="0"/>
              <a:t>, Kudrna, P., Buzková, </a:t>
            </a:r>
            <a:r>
              <a:rPr lang="cs-CZ" sz="4000"/>
              <a:t>K., Hozman</a:t>
            </a:r>
            <a:r>
              <a:rPr lang="cs-CZ" sz="4000" dirty="0"/>
              <a:t>, J. </a:t>
            </a:r>
          </a:p>
        </p:txBody>
      </p:sp>
    </p:spTree>
    <p:extLst>
      <p:ext uri="{BB962C8B-B14F-4D97-AF65-F5344CB8AC3E}">
        <p14:creationId xmlns="" xmlns:p14="http://schemas.microsoft.com/office/powerpoint/2010/main" val="275986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>
                <a:solidFill>
                  <a:srgbClr val="0070C0"/>
                </a:solidFill>
              </a:rPr>
              <a:t>Cíl/cíle předmětu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Shrnout poznatky z bakalářského studia, propojit je a zajistit, aby student měl holistické znalosti provozu zdravotnického zařízení. Musí zvládnout legislativu ZP, metrologii a musí se orientovat v prostředí nemocnice.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Student musí mít jasnou představu u pojmů sterilizace, vzduchotechnika, zdroj ionizujícího záření, inženýrské sítě.</a:t>
            </a:r>
          </a:p>
        </p:txBody>
      </p:sp>
    </p:spTree>
    <p:extLst>
      <p:ext uri="{BB962C8B-B14F-4D97-AF65-F5344CB8AC3E}">
        <p14:creationId xmlns="" xmlns:p14="http://schemas.microsoft.com/office/powerpoint/2010/main" val="289215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Vstupní požadavky předmětu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Znalost zdravotnické legislativy a norem, kromě zákona o zdravotnických prostředcích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Znalost informačních systémů a lékařských přístrojů a zařízení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Znalost pohonů strojů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Znalost zdrojů ionizujícího záření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Povědomí o projektovém řízení</a:t>
            </a:r>
          </a:p>
        </p:txBody>
      </p:sp>
    </p:spTree>
    <p:extLst>
      <p:ext uri="{BB962C8B-B14F-4D97-AF65-F5344CB8AC3E}">
        <p14:creationId xmlns="" xmlns:p14="http://schemas.microsoft.com/office/powerpoint/2010/main" val="422446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Komplexní znalost provozu zdravotnické techniky v základním spektru, znalost legislativy, která se zabývá ZP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Student dovede vytvořit studii proveditelnosti, zná základní podmínky provozů nemocnic, získá informace o státní pokladně, žádostech o dotace a umí základní technologické postupy v nemocnici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Student může nastoupit do zdravotnického provozu a bude mít stejné teoretické znalosti jako technici v provozu</a:t>
            </a:r>
          </a:p>
        </p:txBody>
      </p:sp>
    </p:spTree>
    <p:extLst>
      <p:ext uri="{BB962C8B-B14F-4D97-AF65-F5344CB8AC3E}">
        <p14:creationId xmlns="" xmlns:p14="http://schemas.microsoft.com/office/powerpoint/2010/main" val="247567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Zařazení předmětu na konci studia je koncepčně výborné a studenti mají možnost spojit znalosti získané v předchozích semestrech a zkušenosti u bakalářských státnic potvrzují, že studenti mají </a:t>
            </a:r>
            <a:r>
              <a:rPr lang="cs-CZ" altLang="cs-CZ" sz="2800"/>
              <a:t>komplexní </a:t>
            </a:r>
            <a:r>
              <a:rPr lang="cs-CZ" altLang="cs-CZ" sz="2800" smtClean="0"/>
              <a:t>znalosti </a:t>
            </a:r>
            <a:r>
              <a:rPr lang="cs-CZ" altLang="cs-CZ" sz="2800"/>
              <a:t>jak </a:t>
            </a:r>
            <a:r>
              <a:rPr lang="cs-CZ" altLang="cs-CZ" sz="2800" smtClean="0"/>
              <a:t>provozu </a:t>
            </a:r>
            <a:r>
              <a:rPr lang="cs-CZ" altLang="cs-CZ" sz="2800" dirty="0"/>
              <a:t>tak i principu zařízení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Zajímavé zjištění je, že studenti, kteří byli na praxi v ostrém provozu, získají mnohem větší znalosti, protože dojde k propojení teorie předmětu s realitou</a:t>
            </a:r>
          </a:p>
        </p:txBody>
      </p:sp>
    </p:spTree>
    <p:extLst>
      <p:ext uri="{BB962C8B-B14F-4D97-AF65-F5344CB8AC3E}">
        <p14:creationId xmlns="" xmlns:p14="http://schemas.microsoft.com/office/powerpoint/2010/main" val="312862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V zásadě studenti jsou dobře připraveni, jen bych doporučil zvláště v legislativě studentům vysvětlovat filozofii zákona a jak je zákon uplatňován v praxi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Je to těžké vzhledem ke kvalitě zákonů, ale i chyby v zákonech nebo normách otvírají studentům oči.</a:t>
            </a:r>
          </a:p>
        </p:txBody>
      </p:sp>
    </p:spTree>
    <p:extLst>
      <p:ext uri="{BB962C8B-B14F-4D97-AF65-F5344CB8AC3E}">
        <p14:creationId xmlns="" xmlns:p14="http://schemas.microsoft.com/office/powerpoint/2010/main" val="171445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>
                <a:solidFill>
                  <a:srgbClr val="0070C0"/>
                </a:solidFill>
              </a:rPr>
              <a:t>reakreditaci</a:t>
            </a:r>
            <a:r>
              <a:rPr lang="cs-CZ" sz="4000" dirty="0">
                <a:solidFill>
                  <a:srgbClr val="0070C0"/>
                </a:solidFill>
              </a:rPr>
              <a:t>, …)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Předmět je umístěn časově správně, jen je hodně nabit informacemi a možná bych doporučil navýšit předmět o 1hodinu přednášek.</a:t>
            </a:r>
          </a:p>
        </p:txBody>
      </p:sp>
    </p:spTree>
    <p:extLst>
      <p:ext uri="{BB962C8B-B14F-4D97-AF65-F5344CB8AC3E}">
        <p14:creationId xmlns="" xmlns:p14="http://schemas.microsoft.com/office/powerpoint/2010/main" val="244274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461</TotalTime>
  <Words>334</Words>
  <Application>Microsoft Office PowerPoint</Application>
  <PresentationFormat>Vlastní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Technika-Bold</vt:lpstr>
      <vt:lpstr>Technika</vt:lpstr>
      <vt:lpstr>Motiv Office</vt:lpstr>
      <vt:lpstr>Pedagogická konference oboru Biomedicínský technik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petracek55551</cp:lastModifiedBy>
  <cp:revision>38</cp:revision>
  <dcterms:created xsi:type="dcterms:W3CDTF">2016-10-24T11:40:37Z</dcterms:created>
  <dcterms:modified xsi:type="dcterms:W3CDTF">2017-01-30T09:59:31Z</dcterms:modified>
</cp:coreProperties>
</file>