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6" r:id="rId7"/>
    <p:sldId id="264" r:id="rId8"/>
    <p:sldId id="267" r:id="rId9"/>
    <p:sldId id="269" r:id="rId10"/>
    <p:sldId id="268" r:id="rId11"/>
    <p:sldId id="265" r:id="rId12"/>
  </p:sldIdLst>
  <p:sldSz cx="12192000" cy="6858000"/>
  <p:notesSz cx="6858000" cy="9144000"/>
  <p:embeddedFontLst>
    <p:embeddedFont>
      <p:font typeface="Technika" panose="020B0604020202020204" charset="-18"/>
      <p:regular r:id="rId13"/>
      <p:bold r:id="rId14"/>
      <p:italic r:id="rId15"/>
      <p:boldItalic r:id="rId16"/>
    </p:embeddedFont>
    <p:embeddedFont>
      <p:font typeface="Technika-Bold" panose="00000600000000000000" charset="-18"/>
      <p:regular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br>
              <a:rPr lang="en-US" dirty="0"/>
            </a:br>
            <a:r>
              <a:rPr lang="cs-CZ" dirty="0"/>
              <a:t>AUTOR/TITUL JMÉNO PŘÍJMENÍ</a:t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br>
              <a:rPr lang="en-US" dirty="0"/>
            </a:br>
            <a:r>
              <a:rPr lang="cs-CZ" dirty="0"/>
              <a:t>AUTOR/TITUL JMÉNO PŘÍJMENÍ</a:t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FAKULTA BIOMEDICÍNSKÉHO INŽENÝRSTVÍ</a:t>
            </a:r>
          </a:p>
          <a:p>
            <a:r>
              <a:rPr lang="cs-CZ" dirty="0"/>
              <a:t>Nám. Sítná 3105, 272 01 Kladno</a:t>
            </a:r>
          </a:p>
          <a:p>
            <a:r>
              <a:rPr lang="cs-CZ" dirty="0"/>
              <a:t>31. 01. 2017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545997" y="677426"/>
            <a:ext cx="10129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Názory studentů na výuku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99772" y="1721473"/>
            <a:ext cx="1150572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FF"/>
                </a:solidFill>
                <a:latin typeface="+mj-lt"/>
              </a:rPr>
              <a:t>Anketa 2014/15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/>
              <a:t>… zaběhnutý systém, který všem vyhovuje 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000FF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FF"/>
                </a:solidFill>
                <a:latin typeface="+mj-lt"/>
              </a:rPr>
              <a:t>Anketa 2015/16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/>
              <a:t>…   férové jednání se studenty, ochota pomoci 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/>
              <a:t>…  předmět by možná měl být přesunut do 4. semestru, který je relativně snadný a předmětu bude dodána trochu vyšší vážnost, jelikož se zabývá praktickou látkou, se kterou v praxi přijdeme určitě do styku 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692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544680" y="287601"/>
            <a:ext cx="87752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>
                <a:solidFill>
                  <a:srgbClr val="0070C0"/>
                </a:solidFill>
                <a:latin typeface="+mj-lt"/>
              </a:rPr>
              <a:t>Sdělení na závěr </a:t>
            </a:r>
          </a:p>
          <a:p>
            <a:pPr algn="ctr"/>
            <a:r>
              <a:rPr lang="cs-CZ" sz="3200" dirty="0">
                <a:solidFill>
                  <a:srgbClr val="0070C0"/>
                </a:solidFill>
              </a:rPr>
              <a:t>(poznatek k reakreditaci, …)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50830" y="2345702"/>
            <a:ext cx="1174897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Podnět ke změně zařazení předmětu v rámci stávající akreditace  do 4. semestru  (schválení VR FBMI)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Podnět k reakreditaci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Zvážit zařazení předmětu  - </a:t>
            </a:r>
            <a:r>
              <a:rPr lang="cs-CZ" altLang="cs-CZ" sz="2800" dirty="0">
                <a:solidFill>
                  <a:srgbClr val="0000FF"/>
                </a:solidFill>
                <a:latin typeface="+mj-lt"/>
              </a:rPr>
              <a:t>Fyzika ionizujícího záření   2 + 0 </a:t>
            </a:r>
            <a:r>
              <a:rPr lang="cs-CZ" altLang="cs-CZ" sz="2800" dirty="0"/>
              <a:t>- </a:t>
            </a:r>
          </a:p>
          <a:p>
            <a:pPr lvl="1">
              <a:spcAft>
                <a:spcPts val="1200"/>
              </a:spcAft>
            </a:pPr>
            <a:r>
              <a:rPr lang="cs-CZ" altLang="cs-CZ" sz="2800" dirty="0"/>
              <a:t>     zakončený zkouškou do 2. semestru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Minimálně  - přeskupit stávající předměty s problematikou IZ, změnit zakončení - místo     KZ  -  Z</a:t>
            </a:r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0070C0"/>
                </a:solidFill>
              </a:rPr>
              <a:t>17PBBOIZ Ochrana před účinky ionizujícího záření</a:t>
            </a:r>
            <a:br>
              <a:rPr lang="cs-CZ" sz="4000" dirty="0">
                <a:solidFill>
                  <a:srgbClr val="0070C0"/>
                </a:solidFill>
              </a:rPr>
            </a:br>
            <a:r>
              <a:rPr lang="cs-CZ" sz="4000" dirty="0">
                <a:solidFill>
                  <a:srgbClr val="0070C0"/>
                </a:solidFill>
              </a:rPr>
              <a:t>(17PBBOIZ)</a:t>
            </a:r>
          </a:p>
          <a:p>
            <a:pPr algn="ctr"/>
            <a:endParaRPr lang="cs-CZ" sz="4000" dirty="0"/>
          </a:p>
          <a:p>
            <a:pPr algn="ctr"/>
            <a:r>
              <a:rPr lang="cs-CZ" sz="4000" dirty="0"/>
              <a:t>2+0 – kl.z - 2 kr. – 3.r./LS – 6. sem.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dirty="0"/>
              <a:t>Podzimek, F.</a:t>
            </a:r>
            <a:r>
              <a:rPr lang="cs-CZ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536569" y="715984"/>
            <a:ext cx="10185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70C0"/>
                </a:solidFill>
                <a:latin typeface="+mj-lt"/>
              </a:rPr>
              <a:t>Cíl/cíle předmětu</a:t>
            </a:r>
            <a:endParaRPr lang="cs-CZ" sz="32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13038" y="1922809"/>
            <a:ext cx="1140940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cs typeface="Arial" panose="020B0604020202020204" pitchFamily="34" charset="0"/>
              </a:rPr>
              <a:t>	</a:t>
            </a:r>
            <a:r>
              <a:rPr lang="cs-CZ" sz="2200" dirty="0">
                <a:latin typeface="+mj-lt"/>
                <a:cs typeface="Arial" panose="020B0604020202020204" pitchFamily="34" charset="0"/>
              </a:rPr>
              <a:t>Cílem předmětu </a:t>
            </a:r>
            <a:r>
              <a:rPr lang="cs-CZ" sz="2200" dirty="0">
                <a:cs typeface="Arial" panose="020B0604020202020204" pitchFamily="34" charset="0"/>
              </a:rPr>
              <a:t>je podat studentům přehled o problematice ochrany před ionizujícím zářením a dozimetrie jak obecně, ale i na specializovaném zdravotnickém pracovišti. Přehledně jsou shrnuty vlastnosti základních typů ionizující záření, zdroje ionizujícího záření, interakce záření gama s látkou, interakce nabitých částic s látkou, průchod svazku fotonů a elektronů látkou, veličiny a jednotky používané v dozimetrii a radiační ochraně, operační veličiny k monitorování pracovního a okolního prostředí, měření dávek, vnitřní kontaminace, stínění jednoduchých zdrojů. </a:t>
            </a:r>
          </a:p>
          <a:p>
            <a:endParaRPr lang="cs-CZ" sz="2200" dirty="0">
              <a:cs typeface="Arial" panose="020B0604020202020204" pitchFamily="34" charset="0"/>
            </a:endParaRPr>
          </a:p>
          <a:p>
            <a:r>
              <a:rPr lang="cs-CZ" sz="2200" dirty="0">
                <a:cs typeface="Arial" panose="020B0604020202020204" pitchFamily="34" charset="0"/>
              </a:rPr>
              <a:t>	Zvláštní pozornost je pak věnována kontrole ozáření pracovníků, obyvatel a pacientů. Jsou uvedeny příslušné dávkové limity a jejich interpretace z hlediska příslušných legislativních požadavků. Jsou probrány také havarijní situace, které souvisí s jadernými a radiačními nehodami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527142" y="732461"/>
            <a:ext cx="1040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70C0"/>
                </a:solidFill>
                <a:latin typeface="+mj-lt"/>
              </a:rPr>
              <a:t>Vstupní požadavky předmětu</a:t>
            </a:r>
            <a:endParaRPr lang="cs-CZ" sz="32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37752" y="1657836"/>
            <a:ext cx="1159063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FF"/>
                </a:solidFill>
                <a:latin typeface="+mj-lt"/>
              </a:rPr>
              <a:t>Znalost fyziky ionizujícího záření, tj. druhy a vlastnosti IZ a jeho interakce  </a:t>
            </a:r>
            <a:br>
              <a:rPr lang="cs-CZ" sz="2400" dirty="0">
                <a:solidFill>
                  <a:srgbClr val="0000FF"/>
                </a:solidFill>
                <a:latin typeface="+mj-lt"/>
              </a:rPr>
            </a:br>
            <a:r>
              <a:rPr lang="cs-CZ" sz="2400" dirty="0">
                <a:solidFill>
                  <a:srgbClr val="0000FF"/>
                </a:solidFill>
                <a:latin typeface="+mj-lt"/>
              </a:rPr>
              <a:t>s látkou, dozimetrie IZ (veličiny a jednotky) -</a:t>
            </a:r>
          </a:p>
          <a:p>
            <a:endParaRPr lang="cs-CZ" b="1" dirty="0">
              <a:latin typeface="+mj-lt"/>
            </a:endParaRPr>
          </a:p>
          <a:p>
            <a:endParaRPr lang="cs-CZ" sz="1600" b="1" dirty="0"/>
          </a:p>
          <a:p>
            <a:pPr lvl="2"/>
            <a:r>
              <a:rPr lang="cs-CZ" sz="1600" b="1" dirty="0"/>
              <a:t>2. Semestr    </a:t>
            </a:r>
            <a:r>
              <a:rPr lang="cs-CZ" sz="1600" dirty="0"/>
              <a:t>17PBBBUI 		</a:t>
            </a:r>
            <a:r>
              <a:rPr lang="cs-CZ" sz="1600" b="1" dirty="0"/>
              <a:t>Biologické účinky ionizujícího záření  	 -    KZ 	2 	2+0</a:t>
            </a:r>
          </a:p>
          <a:p>
            <a:pPr lvl="2"/>
            <a:r>
              <a:rPr lang="cs-CZ" sz="1600" dirty="0"/>
              <a:t>                                                    	Jana Hudzietzová, Taťána Jarošíková, Leoš Navrátil, Jozef Rosina</a:t>
            </a:r>
          </a:p>
          <a:p>
            <a:pPr lvl="2"/>
            <a:endParaRPr lang="cs-CZ" sz="1600" dirty="0"/>
          </a:p>
          <a:p>
            <a:pPr lvl="2"/>
            <a:r>
              <a:rPr lang="cs-CZ" sz="1600" b="1" dirty="0"/>
              <a:t>4. Semestr     1</a:t>
            </a:r>
            <a:r>
              <a:rPr lang="cs-CZ" sz="1600" dirty="0"/>
              <a:t>7PBBDIZ 		</a:t>
            </a:r>
            <a:r>
              <a:rPr lang="cs-CZ" sz="1600" b="1" dirty="0"/>
              <a:t>Detektory ionizujícího záření                    	 -    KZ 	2 	2+0</a:t>
            </a:r>
          </a:p>
          <a:p>
            <a:pPr lvl="2"/>
            <a:r>
              <a:rPr lang="cs-CZ" sz="1600" dirty="0"/>
              <a:t>                          			          Ladislav Pína </a:t>
            </a:r>
          </a:p>
          <a:p>
            <a:pPr lvl="2"/>
            <a:endParaRPr lang="cs-CZ" sz="1600" dirty="0"/>
          </a:p>
          <a:p>
            <a:pPr lvl="2"/>
            <a:r>
              <a:rPr lang="cs-CZ" sz="1600" b="1" dirty="0"/>
              <a:t>5. Semestr     </a:t>
            </a:r>
            <a:r>
              <a:rPr lang="cs-CZ" sz="1600" dirty="0"/>
              <a:t>17PBBZS 		</a:t>
            </a:r>
            <a:r>
              <a:rPr lang="cs-CZ" sz="1600" b="1" dirty="0"/>
              <a:t>Zobrazovací systémy                                       	 -  Z,ZK 	4 	2+1+1          </a:t>
            </a:r>
          </a:p>
          <a:p>
            <a:pPr lvl="2"/>
            <a:r>
              <a:rPr lang="cs-CZ" sz="1600" dirty="0"/>
              <a:t>			                          	Jiří Hozman, Martin Rožánek, Petr Volf </a:t>
            </a:r>
          </a:p>
          <a:p>
            <a:pPr lvl="2"/>
            <a:endParaRPr lang="cs-CZ" sz="1600" dirty="0"/>
          </a:p>
          <a:p>
            <a:pPr lvl="2"/>
            <a:endParaRPr lang="cs-CZ" sz="1600" b="1" dirty="0"/>
          </a:p>
          <a:p>
            <a:pPr lvl="2"/>
            <a:r>
              <a:rPr lang="cs-CZ" sz="1600" b="1" dirty="0"/>
              <a:t>6. Semestr      </a:t>
            </a:r>
            <a:r>
              <a:rPr lang="cs-CZ" sz="1600" dirty="0"/>
              <a:t>17PBBOIZ 	</a:t>
            </a:r>
            <a:r>
              <a:rPr lang="cs-CZ" sz="1600" b="1" dirty="0"/>
              <a:t>Ochrana před účinky ionizujícího záření  	-    KZ 	2 	2+0</a:t>
            </a:r>
          </a:p>
          <a:p>
            <a:pPr lvl="2"/>
            <a:r>
              <a:rPr lang="cs-CZ" sz="1600" dirty="0"/>
              <a:t>						František Podzimek     </a:t>
            </a:r>
          </a:p>
          <a:p>
            <a:endParaRPr lang="cs-CZ" dirty="0"/>
          </a:p>
          <a:p>
            <a:r>
              <a:rPr lang="cs-CZ" dirty="0"/>
              <a:t> 	       </a:t>
            </a:r>
            <a:r>
              <a:rPr lang="cs-CZ" sz="2000" b="1" dirty="0">
                <a:solidFill>
                  <a:srgbClr val="FF0000"/>
                </a:solidFill>
                <a:latin typeface="+mj-lt"/>
              </a:rPr>
              <a:t>- chybí úvodní předmět k dané problematice   -  Fyzika ionizujícího záření  </a:t>
            </a:r>
            <a:endParaRPr lang="cs-CZ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545996" y="535772"/>
            <a:ext cx="102430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70C0"/>
                </a:solidFill>
                <a:latin typeface="+mj-lt"/>
              </a:rPr>
              <a:t>Výstupní znalosti, dovednosti, </a:t>
            </a:r>
          </a:p>
          <a:p>
            <a:pPr algn="ctr"/>
            <a:r>
              <a:rPr lang="cs-CZ" sz="3200" dirty="0">
                <a:solidFill>
                  <a:srgbClr val="0070C0"/>
                </a:solidFill>
                <a:latin typeface="+mj-lt"/>
              </a:rPr>
              <a:t>kompetence …</a:t>
            </a:r>
            <a:endParaRPr lang="cs-CZ" sz="32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27155" y="1811989"/>
            <a:ext cx="113619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cs typeface="Arial" panose="020B0604020202020204" pitchFamily="34" charset="0"/>
              </a:rPr>
              <a:t>Výstupní znalosti</a:t>
            </a:r>
          </a:p>
          <a:p>
            <a:endParaRPr lang="cs-CZ" sz="2400" dirty="0"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00FF"/>
                </a:solidFill>
                <a:cs typeface="Arial" panose="020B0604020202020204" pitchFamily="34" charset="0"/>
              </a:rPr>
              <a:t>vlastnosti základních typů ionizující záření, zdroje ionizujícího záření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00FF"/>
                </a:solidFill>
                <a:cs typeface="Arial" panose="020B0604020202020204" pitchFamily="34" charset="0"/>
              </a:rPr>
              <a:t>interakce záření gama s látkou, interakce nabitých částic s látkou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00FF"/>
                </a:solidFill>
                <a:cs typeface="Arial" panose="020B0604020202020204" pitchFamily="34" charset="0"/>
              </a:rPr>
              <a:t>průchod svazku fotonů a elektronů látkou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600" dirty="0">
                <a:cs typeface="Arial" panose="020B0604020202020204" pitchFamily="34" charset="0"/>
              </a:rPr>
              <a:t>veličiny a jednotky používané v dozimetrii a radiační ochraně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600" dirty="0"/>
              <a:t>principy a cíle radiační ochrany,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600" dirty="0"/>
              <a:t>základní principy ochrany před vnějším IZ a ochrany před vnitřní kontaminací,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600" dirty="0"/>
              <a:t>systém limitování dávek, ionizující záření v legislativě České republiky.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884601" y="422904"/>
            <a:ext cx="88473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Koncepce výuky, dosavadní zkušenosti, dobrá výuková praxe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58219" y="2362496"/>
            <a:ext cx="1150572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2800" dirty="0">
                <a:solidFill>
                  <a:srgbClr val="0000FF"/>
                </a:solidFill>
                <a:latin typeface="+mj-lt"/>
              </a:rPr>
              <a:t>Požadavky na zápočet</a:t>
            </a:r>
          </a:p>
          <a:p>
            <a:r>
              <a:rPr lang="cs-CZ" sz="2400" dirty="0">
                <a:latin typeface="+mj-lt"/>
              </a:rPr>
              <a:t>Závěrečný test </a:t>
            </a:r>
            <a:r>
              <a:rPr lang="cs-CZ" sz="2400" dirty="0"/>
              <a:t>v systému Moodle – zápočtový týden, na PC učebně</a:t>
            </a:r>
          </a:p>
          <a:p>
            <a:r>
              <a:rPr lang="cs-CZ" sz="2400" dirty="0"/>
              <a:t>	100 otázek s mnohočetným výběrem odpovědí (multiple choice    	questions).</a:t>
            </a:r>
          </a:p>
          <a:p>
            <a:endParaRPr lang="cs-CZ" sz="2400" dirty="0"/>
          </a:p>
          <a:p>
            <a:r>
              <a:rPr lang="cs-CZ" sz="2400" dirty="0">
                <a:latin typeface="+mj-lt"/>
              </a:rPr>
              <a:t>E-learningový kurz </a:t>
            </a:r>
            <a:r>
              <a:rPr lang="cs-CZ" sz="2400" dirty="0"/>
              <a:t>v systému Moodle – možnost práce z domova</a:t>
            </a:r>
          </a:p>
          <a:p>
            <a:r>
              <a:rPr lang="cs-CZ" sz="2400" dirty="0"/>
              <a:t>     (5x dílčí test (časově omezený přístup v semestru) po 20 otázkách </a:t>
            </a:r>
          </a:p>
          <a:p>
            <a:r>
              <a:rPr lang="cs-CZ" sz="2400" dirty="0"/>
              <a:t>      + závěrečný test - 100 otázek)</a:t>
            </a:r>
          </a:p>
          <a:p>
            <a:endParaRPr lang="cs-CZ" sz="2400" dirty="0"/>
          </a:p>
          <a:p>
            <a:pPr algn="ctr"/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  <a:latin typeface="+mj-lt"/>
              </a:rPr>
              <a:t>vstupní hesla k testům jsou oznamována průběžně pouze na přednášce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echnik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583709" y="454863"/>
            <a:ext cx="8835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70C0"/>
                </a:solidFill>
                <a:latin typeface="+mj-lt"/>
              </a:rPr>
              <a:t>Doporučení, „požadavky“ na ostatní předměty</a:t>
            </a:r>
            <a:endParaRPr lang="cs-CZ" sz="32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7880" y="2176021"/>
            <a:ext cx="1136192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>
                <a:solidFill>
                  <a:srgbClr val="0000FF"/>
                </a:solidFill>
                <a:latin typeface="+mj-lt"/>
              </a:rPr>
              <a:t>Požadavky na znalost matematiky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  - znalost řešení jednoduchých diferenciálních rovnic</a:t>
            </a:r>
          </a:p>
          <a:p>
            <a:pPr>
              <a:spcAft>
                <a:spcPts val="1200"/>
              </a:spcAft>
            </a:pPr>
            <a:endParaRPr lang="cs-CZ" altLang="cs-CZ" sz="3200" dirty="0"/>
          </a:p>
          <a:p>
            <a:pPr>
              <a:spcAft>
                <a:spcPts val="1200"/>
              </a:spcAft>
            </a:pPr>
            <a:r>
              <a:rPr lang="cs-CZ" altLang="cs-CZ" sz="2800" dirty="0">
                <a:solidFill>
                  <a:srgbClr val="0000FF"/>
                </a:solidFill>
                <a:latin typeface="+mj-lt"/>
              </a:rPr>
              <a:t>Realita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  - problémy  - neznalost logaritmů, </a:t>
            </a:r>
            <a:endParaRPr lang="cs-CZ" altLang="cs-CZ" sz="2800" baseline="30000" dirty="0"/>
          </a:p>
          <a:p>
            <a:pPr>
              <a:spcAft>
                <a:spcPts val="1200"/>
              </a:spcAft>
            </a:pPr>
            <a:r>
              <a:rPr lang="cs-CZ" altLang="cs-CZ" sz="2800" dirty="0"/>
              <a:t>                           -  pro většinu neřešitelná rovnice           1000 =  2</a:t>
            </a:r>
            <a:r>
              <a:rPr lang="cs-CZ" altLang="cs-CZ" sz="2800" baseline="30000" dirty="0"/>
              <a:t>x   </a:t>
            </a:r>
          </a:p>
          <a:p>
            <a:pPr>
              <a:spcAft>
                <a:spcPts val="1200"/>
              </a:spcAft>
            </a:pPr>
            <a:r>
              <a:rPr lang="cs-CZ" altLang="cs-CZ" sz="2800" baseline="30000" dirty="0"/>
              <a:t>                                         </a:t>
            </a:r>
            <a:r>
              <a:rPr lang="cs-CZ" altLang="cs-CZ" sz="2800" dirty="0"/>
              <a:t>-  používání kalkulaček   na „smart“ telefonech </a:t>
            </a:r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583703" y="639719"/>
            <a:ext cx="10119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Problémy výuky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11086" y="2532179"/>
            <a:ext cx="1150572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0000FF"/>
                </a:solidFill>
                <a:latin typeface="+mj-lt"/>
              </a:rPr>
              <a:t>Smysl klasifikovaného zápočtu při výuce  2 + 0  </a:t>
            </a:r>
          </a:p>
          <a:p>
            <a:pPr marL="457200" marR="0" lvl="0" indent="-457200" algn="l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dirty="0">
                <a:solidFill>
                  <a:srgbClr val="0000FF"/>
                </a:solidFill>
                <a:latin typeface="+mj-lt"/>
              </a:rPr>
              <a:t>Motivace k účasti na přednáškách</a:t>
            </a:r>
          </a:p>
          <a:p>
            <a:pPr marL="457200" marR="0" lvl="0" indent="-457200" algn="l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800" dirty="0">
              <a:solidFill>
                <a:srgbClr val="0000FF"/>
              </a:solidFill>
              <a:latin typeface="+mj-lt"/>
            </a:endParaRPr>
          </a:p>
          <a:p>
            <a:pPr marL="1074738" lvl="1" indent="-6175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  <a:latin typeface="Technika"/>
              </a:rPr>
              <a:t>6 semestr,</a:t>
            </a:r>
          </a:p>
          <a:p>
            <a:pPr marL="1074738" lvl="1" indent="-6175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  <a:latin typeface="Technika"/>
              </a:rPr>
              <a:t>omluvy z přednášek z důvodu </a:t>
            </a:r>
            <a:r>
              <a:rPr lang="cs-CZ" altLang="cs-CZ" sz="2800" dirty="0">
                <a:solidFill>
                  <a:prstClr val="black"/>
                </a:solidFill>
              </a:rPr>
              <a:t>experimentální práce na BP.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echnik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82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593131" y="724560"/>
            <a:ext cx="10157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Problémy výuky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14595" y="2082749"/>
            <a:ext cx="11036232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FF"/>
                </a:solidFill>
                <a:latin typeface="+mj-lt"/>
              </a:rPr>
              <a:t>Vlastní účast na přednáškách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000FF"/>
              </a:solidFill>
              <a:latin typeface="+mj-lt"/>
            </a:endParaRPr>
          </a:p>
          <a:p>
            <a:pPr marL="1074738" lvl="1" indent="-617538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074738" algn="l"/>
              </a:tabLst>
            </a:pPr>
            <a:r>
              <a:rPr lang="cs-CZ" sz="2800" dirty="0">
                <a:solidFill>
                  <a:prstClr val="black"/>
                </a:solidFill>
              </a:rPr>
              <a:t>Vlastní docházka,</a:t>
            </a:r>
          </a:p>
          <a:p>
            <a:pPr marL="1074738" lvl="1" indent="-617538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074738" algn="l"/>
              </a:tabLst>
            </a:pPr>
            <a:r>
              <a:rPr lang="cs-CZ" sz="2800" dirty="0"/>
              <a:t>oční kontakt s posluchačem,</a:t>
            </a:r>
          </a:p>
          <a:p>
            <a:pPr marL="1074738" lvl="1" indent="-617538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074738" algn="l"/>
              </a:tabLst>
            </a:pPr>
            <a:r>
              <a:rPr lang="cs-CZ" sz="2800" dirty="0"/>
              <a:t>zpětná vazba od posluchačů,</a:t>
            </a:r>
          </a:p>
          <a:p>
            <a:pPr marL="1074738" lvl="1" indent="-617538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074738" algn="l"/>
              </a:tabLst>
            </a:pPr>
            <a:r>
              <a:rPr lang="cs-CZ" sz="2800" dirty="0">
                <a:solidFill>
                  <a:prstClr val="black"/>
                </a:solidFill>
              </a:rPr>
              <a:t>Wi-Fi v posluchárně, LTE ,</a:t>
            </a:r>
          </a:p>
          <a:p>
            <a:pPr marL="1074738" lvl="1" indent="-617538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074738" algn="l"/>
              </a:tabLst>
            </a:pPr>
            <a:r>
              <a:rPr lang="cs-CZ" sz="2800" dirty="0"/>
              <a:t>audio a video záznam přednášek,</a:t>
            </a:r>
          </a:p>
          <a:p>
            <a:pPr marL="1074738" lvl="1" indent="-617538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074738" algn="l"/>
              </a:tabLst>
            </a:pPr>
            <a:r>
              <a:rPr lang="cs-CZ" altLang="cs-CZ" sz="2800" dirty="0">
                <a:solidFill>
                  <a:prstClr val="black"/>
                </a:solidFill>
                <a:latin typeface="Technika"/>
              </a:rPr>
              <a:t>studium pouze z prezentací.</a:t>
            </a:r>
            <a:endParaRPr kumimoji="0" lang="cs-CZ" altLang="cs-CZ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echnik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87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bldLvl="2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606</TotalTime>
  <Words>322</Words>
  <Application>Microsoft Office PowerPoint</Application>
  <PresentationFormat>Širokoúhlá obrazovka</PresentationFormat>
  <Paragraphs>91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Technika</vt:lpstr>
      <vt:lpstr>Arial</vt:lpstr>
      <vt:lpstr>Technika-Bold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František Podzimek</cp:lastModifiedBy>
  <cp:revision>52</cp:revision>
  <dcterms:created xsi:type="dcterms:W3CDTF">2016-10-24T11:40:37Z</dcterms:created>
  <dcterms:modified xsi:type="dcterms:W3CDTF">2017-01-29T14:47:28Z</dcterms:modified>
</cp:coreProperties>
</file>