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>
        <p:scale>
          <a:sx n="90" d="100"/>
          <a:sy n="90" d="100"/>
        </p:scale>
        <p:origin x="11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33082" y="1804398"/>
            <a:ext cx="1172393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17PBBPPP Práce s programovými prostředky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(17ABBPPP)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0+2 – </a:t>
            </a:r>
            <a:r>
              <a:rPr lang="cs-CZ" sz="4000" dirty="0" err="1" smtClean="0"/>
              <a:t>kl.z</a:t>
            </a:r>
            <a:r>
              <a:rPr lang="cs-CZ" sz="4000" dirty="0" smtClean="0"/>
              <a:t> - 2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1.r./LS – 2. sem</a:t>
            </a:r>
            <a:r>
              <a:rPr lang="cs-CZ" sz="4000" dirty="0"/>
              <a:t>. – předmět </a:t>
            </a:r>
            <a:r>
              <a:rPr lang="cs-CZ" sz="4000" dirty="0" smtClean="0"/>
              <a:t>PV</a:t>
            </a:r>
            <a:endParaRPr lang="cs-CZ" sz="4000" dirty="0"/>
          </a:p>
          <a:p>
            <a:pPr algn="ctr"/>
            <a:endParaRPr lang="cs-CZ" sz="4000" dirty="0"/>
          </a:p>
          <a:p>
            <a:pPr algn="ctr"/>
            <a:r>
              <a:rPr lang="cs-CZ" sz="4000" u="sng" dirty="0" smtClean="0"/>
              <a:t>Smrčka, P.</a:t>
            </a:r>
            <a:r>
              <a:rPr lang="cs-CZ" sz="4000" dirty="0" smtClean="0"/>
              <a:t>,  </a:t>
            </a:r>
            <a:r>
              <a:rPr lang="cs-CZ" sz="4000" dirty="0" smtClean="0"/>
              <a:t>Kliment, R. </a:t>
            </a:r>
            <a:r>
              <a:rPr lang="cs-CZ" sz="4000" dirty="0" err="1" smtClean="0"/>
              <a:t>Vítězník</a:t>
            </a:r>
            <a:r>
              <a:rPr lang="cs-CZ" sz="4000" dirty="0" smtClean="0"/>
              <a:t>, M.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Seznámení s moderními programovými prostředky v prostředí MS Windows a GNU/Linux - kancelářské aplikace, zpracování a vizualizace experimentálních dat, grafická prezentace, komunikace a využití informačních služeb sítě Internet. Vybraná témata předmětu jsou sladěna se sylabem mezinárodně uznávaného konceptu testování počítačových znalostí a dovedností ECDL (</a:t>
            </a:r>
            <a:r>
              <a:rPr lang="cs-CZ" altLang="cs-CZ" sz="2800" dirty="0" err="1"/>
              <a:t>European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Computer</a:t>
            </a:r>
            <a:r>
              <a:rPr lang="cs-CZ" altLang="cs-CZ" sz="2800" dirty="0"/>
              <a:t> </a:t>
            </a:r>
            <a:r>
              <a:rPr lang="cs-CZ" altLang="cs-CZ" sz="2800" dirty="0" err="1"/>
              <a:t>Driving</a:t>
            </a:r>
            <a:r>
              <a:rPr lang="cs-CZ" altLang="cs-CZ" sz="2800" dirty="0"/>
              <a:t> Licence). </a:t>
            </a:r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6497" y="2865120"/>
            <a:ext cx="1136192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Základní uživatelská znalost ovládání počítače.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err="1" smtClean="0"/>
              <a:t>Prerekvizity</a:t>
            </a:r>
            <a:r>
              <a:rPr lang="cs-CZ" altLang="cs-CZ" sz="2800" dirty="0"/>
              <a:t>: </a:t>
            </a:r>
            <a:r>
              <a:rPr lang="cs-CZ" altLang="cs-CZ" sz="2800" dirty="0" smtClean="0"/>
              <a:t> nejsou stanoveny, optimálně 17PBBITT Informační </a:t>
            </a:r>
            <a:r>
              <a:rPr lang="cs-CZ" altLang="cs-CZ" sz="2800" dirty="0"/>
              <a:t>technologie a </a:t>
            </a:r>
            <a:r>
              <a:rPr lang="cs-CZ" altLang="cs-CZ" sz="2800" dirty="0" err="1"/>
              <a:t>telemedicína</a:t>
            </a:r>
            <a:r>
              <a:rPr lang="cs-CZ" altLang="cs-CZ" sz="2800" dirty="0"/>
              <a:t>.</a:t>
            </a:r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err="1" smtClean="0"/>
              <a:t>Korekvizity</a:t>
            </a:r>
            <a:r>
              <a:rPr lang="cs-CZ" altLang="cs-CZ" sz="2800" dirty="0" smtClean="0"/>
              <a:t>:  nejsou stanoveny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5626" y="2755212"/>
            <a:ext cx="113619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cs-CZ" sz="2800" dirty="0" smtClean="0"/>
              <a:t>Přehled o uživatelském programovém vybavení v systémech MS Windows a GNU/Linux a o uživatelské správě těchto systémů.</a:t>
            </a:r>
          </a:p>
          <a:p>
            <a:pPr marL="457200" indent="-457200">
              <a:buFont typeface="Arial" charset="0"/>
              <a:buChar char="•"/>
            </a:pPr>
            <a:r>
              <a:rPr lang="cs-CZ" sz="2800" dirty="0" smtClean="0"/>
              <a:t>Znalost </a:t>
            </a:r>
            <a:r>
              <a:rPr lang="cs-CZ" sz="2800" dirty="0"/>
              <a:t>ovládání běžných uživatelských programů v prostředí MS Windows a </a:t>
            </a:r>
            <a:r>
              <a:rPr lang="cs-CZ" sz="2800" dirty="0" smtClean="0"/>
              <a:t>GNU/Linux jako např. uživatelská správa systému, práce se soubory, práce s Internetem, osobní webové stránky, základy technické vektorové a bitmapové grafiky, multimédia </a:t>
            </a:r>
            <a:r>
              <a:rPr lang="mr-IN" sz="2800" dirty="0" smtClean="0"/>
              <a:t>–</a:t>
            </a:r>
            <a:r>
              <a:rPr lang="cs-CZ" sz="2800" dirty="0" smtClean="0"/>
              <a:t> audio, zvuk, </a:t>
            </a:r>
            <a:r>
              <a:rPr lang="cs-CZ" sz="2800" dirty="0" smtClean="0"/>
              <a:t>prezentace</a:t>
            </a:r>
            <a:r>
              <a:rPr lang="cs-CZ" sz="2800" dirty="0"/>
              <a:t>.</a:t>
            </a:r>
            <a:r>
              <a:rPr lang="cs-CZ" sz="2800" dirty="0" smtClean="0"/>
              <a:t> </a:t>
            </a:r>
          </a:p>
          <a:p>
            <a:pPr marL="457200" indent="-457200">
              <a:buFont typeface="Arial" charset="0"/>
              <a:buChar char="•"/>
            </a:pPr>
            <a:r>
              <a:rPr lang="cs-CZ" sz="2800" dirty="0" smtClean="0"/>
              <a:t>Vybavení </a:t>
            </a:r>
            <a:r>
              <a:rPr lang="cs-CZ" sz="2800" dirty="0"/>
              <a:t>studentů znalostmi potřebnými pro volitelné testování dle standardu ECDL.</a:t>
            </a:r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75308" y="3127837"/>
            <a:ext cx="1136192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400" dirty="0"/>
              <a:t>Důraz kladen na praktickou samostatnou práci studentů na cvičeních </a:t>
            </a:r>
            <a:r>
              <a:rPr lang="cs-CZ" altLang="cs-CZ" sz="1600" dirty="0"/>
              <a:t>- předmět nemá přednášky. Všechny dílčí průběžné úlohy jsou bodovány a jsou připraveny jako konkrétní podproblémy úkolů z praxe. </a:t>
            </a:r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400" dirty="0"/>
              <a:t>Veškeré studijní materiály jsou zveřejněny na serveru </a:t>
            </a:r>
            <a:r>
              <a:rPr lang="cs-CZ" altLang="cs-CZ" sz="2400" dirty="0" err="1"/>
              <a:t>Moodle</a:t>
            </a:r>
            <a:r>
              <a:rPr lang="cs-CZ" altLang="cs-CZ" sz="2400" dirty="0"/>
              <a:t> </a:t>
            </a:r>
            <a:r>
              <a:rPr lang="cs-CZ" altLang="cs-CZ" sz="1600" dirty="0"/>
              <a:t>„Školička“ (</a:t>
            </a:r>
            <a:r>
              <a:rPr lang="cs-CZ" altLang="cs-CZ" sz="1600" dirty="0" err="1"/>
              <a:t>skolicka.fbmi.cvut.cz</a:t>
            </a:r>
            <a:r>
              <a:rPr lang="cs-CZ" altLang="cs-CZ" sz="1600" dirty="0"/>
              <a:t>) – provoz se z hlediska odezvy od vyučujících i studentů osvědčil</a:t>
            </a:r>
            <a:r>
              <a:rPr lang="cs-CZ" altLang="cs-CZ" sz="1600" dirty="0" smtClean="0"/>
              <a:t>.</a:t>
            </a:r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000" dirty="0" smtClean="0"/>
              <a:t>Látka je </a:t>
            </a:r>
            <a:r>
              <a:rPr lang="cs-CZ" altLang="cs-CZ" sz="2000" dirty="0" err="1" smtClean="0"/>
              <a:t>tématicky</a:t>
            </a:r>
            <a:r>
              <a:rPr lang="cs-CZ" altLang="cs-CZ" sz="2000" dirty="0" smtClean="0"/>
              <a:t> rozdělena do několika okruhů, např. práce v prostředí a uživatelské ovládání MS Windows a GNU/Linux, interoperabilita, informační služby v prostředí Internetu, server </a:t>
            </a:r>
            <a:r>
              <a:rPr lang="cs-CZ" altLang="cs-CZ" sz="2000" dirty="0" err="1" smtClean="0"/>
              <a:t>hosting</a:t>
            </a:r>
            <a:r>
              <a:rPr lang="cs-CZ" altLang="cs-CZ" sz="2000" dirty="0" smtClean="0"/>
              <a:t> a osobní webové stránky, přehled programového vybavení pro numerické výpočty a simulace, přehled programového vybavení pro multimédia </a:t>
            </a:r>
            <a:r>
              <a:rPr lang="mr-IN" altLang="cs-CZ" sz="2000" dirty="0" smtClean="0"/>
              <a:t>–</a:t>
            </a:r>
            <a:r>
              <a:rPr lang="cs-CZ" altLang="cs-CZ" sz="2000" dirty="0" smtClean="0"/>
              <a:t> tvorba technické vektorové grafiky, úprava fotografií, editace videosekvencí, sazba technického textu, práce s kancelářskými programy, prezentační sw.</a:t>
            </a:r>
            <a:endParaRPr lang="cs-CZ" altLang="cs-CZ" sz="2000" dirty="0"/>
          </a:p>
          <a:p>
            <a:pPr marL="285750" indent="-285750">
              <a:spcAft>
                <a:spcPts val="1200"/>
              </a:spcAft>
              <a:buFont typeface="Arial" charset="0"/>
              <a:buChar char="•"/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7881" y="2995961"/>
            <a:ext cx="10464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/>
              <a:t>Nejsou, vzhledem k tomu, že je předmět vyučován </a:t>
            </a:r>
            <a:r>
              <a:rPr lang="cs-CZ" altLang="cs-CZ" sz="2800" dirty="0" smtClean="0"/>
              <a:t>ve </a:t>
            </a:r>
            <a:r>
              <a:rPr lang="cs-CZ" altLang="cs-CZ" sz="2800" dirty="0"/>
              <a:t>2</a:t>
            </a:r>
            <a:r>
              <a:rPr lang="cs-CZ" altLang="cs-CZ" sz="2800" dirty="0" smtClean="0"/>
              <a:t>. semestru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</a:t>
            </a:r>
            <a:r>
              <a:rPr lang="cs-CZ" sz="4000" dirty="0" smtClean="0">
                <a:solidFill>
                  <a:srgbClr val="0070C0"/>
                </a:solidFill>
              </a:rPr>
              <a:t>…)</a:t>
            </a:r>
          </a:p>
        </p:txBody>
      </p:sp>
      <p:sp>
        <p:nvSpPr>
          <p:cNvPr id="3" name="Obdélník 2"/>
          <p:cNvSpPr/>
          <p:nvPr/>
        </p:nvSpPr>
        <p:spPr>
          <a:xfrm>
            <a:off x="537881" y="2995961"/>
            <a:ext cx="104648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cs-CZ" altLang="cs-CZ" sz="2800" dirty="0" smtClean="0"/>
              <a:t>Oblast informačních technologií se v čase vyvíjí, a protože tento předmět obsahuje praktické ukázky využití moderních programových prostředků, je třeba do výuky s jejich vývojem zařazovat nové technologie. Pro účely příští </a:t>
            </a:r>
            <a:r>
              <a:rPr lang="cs-CZ" altLang="cs-CZ" sz="2800" dirty="0" err="1" smtClean="0"/>
              <a:t>reakreditace</a:t>
            </a:r>
            <a:r>
              <a:rPr lang="cs-CZ" altLang="cs-CZ" sz="2800" dirty="0" smtClean="0"/>
              <a:t> proto plánujeme připravit dílčí updaty v sylabu předmětu, provedené v tomto smyslu.</a:t>
            </a:r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527</TotalTime>
  <Words>358</Words>
  <Application>Microsoft Macintosh PowerPoint</Application>
  <PresentationFormat>Širokoúhlá obrazovka</PresentationFormat>
  <Paragraphs>29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Technika</vt:lpstr>
      <vt:lpstr>Technika-Bold</vt:lpstr>
      <vt:lpstr>Arial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Uživatel Microsoft Office</cp:lastModifiedBy>
  <cp:revision>41</cp:revision>
  <dcterms:created xsi:type="dcterms:W3CDTF">2016-10-24T11:40:37Z</dcterms:created>
  <dcterms:modified xsi:type="dcterms:W3CDTF">2017-01-30T15:49:25Z</dcterms:modified>
</cp:coreProperties>
</file>