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embeddedFontLst>
    <p:embeddedFont>
      <p:font typeface="Technika" panose="020B0604020202020204" charset="-18"/>
      <p:regular r:id="rId10"/>
      <p:bold r:id="rId11"/>
      <p:italic r:id="rId12"/>
      <p:boldItalic r:id="rId13"/>
    </p:embeddedFont>
    <p:embeddedFont>
      <p:font typeface="Technika-Bold" panose="00000600000000000000" charset="-18"/>
      <p:regular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61366" y="1804398"/>
            <a:ext cx="1179564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17PBBPPS Pacientské a přístrojové simulátory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(17ABBPPS)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1+1 – </a:t>
            </a:r>
            <a:r>
              <a:rPr lang="cs-CZ" sz="4000" dirty="0" err="1" smtClean="0"/>
              <a:t>kl.z</a:t>
            </a:r>
            <a:r>
              <a:rPr lang="cs-CZ" sz="4000" dirty="0" smtClean="0"/>
              <a:t> - 2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2.r./LS – 4. sem</a:t>
            </a:r>
            <a:r>
              <a:rPr lang="cs-CZ" sz="4000" dirty="0"/>
              <a:t>. – předmět </a:t>
            </a:r>
            <a:r>
              <a:rPr lang="cs-CZ" sz="4000" dirty="0" smtClean="0"/>
              <a:t>PV</a:t>
            </a:r>
            <a:endParaRPr lang="cs-CZ" sz="4000" dirty="0"/>
          </a:p>
          <a:p>
            <a:pPr algn="ctr"/>
            <a:endParaRPr lang="cs-CZ" sz="4000" dirty="0"/>
          </a:p>
          <a:p>
            <a:pPr algn="ctr"/>
            <a:r>
              <a:rPr lang="cs-CZ" sz="4000" u="sng" dirty="0" smtClean="0"/>
              <a:t>Hozman, J.</a:t>
            </a:r>
            <a:r>
              <a:rPr lang="cs-CZ" sz="4000" dirty="0" smtClean="0"/>
              <a:t>, Rožánek, M., Kudrna</a:t>
            </a:r>
            <a:r>
              <a:rPr lang="cs-CZ" sz="4000" smtClean="0"/>
              <a:t>, P.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/>
              <a:t>Hlavním cílem předmětu je, aby studenti získali základní vědomosti o existenci a principech tzv. přístrojových a pacientských simulátorů a testerů, které se zcela běžně používají v klinické praxi a dále též o možnostech </a:t>
            </a:r>
            <a:r>
              <a:rPr lang="cs-CZ" sz="2800" dirty="0" smtClean="0"/>
              <a:t>využití v</a:t>
            </a:r>
            <a:r>
              <a:rPr lang="cs-CZ" sz="2800" dirty="0"/>
              <a:t> souvislosti s provozem </a:t>
            </a:r>
            <a:r>
              <a:rPr lang="cs-CZ" sz="2800" dirty="0" smtClean="0"/>
              <a:t>a odbornou údržbou zdravotnických prostředků.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 smtClean="0"/>
              <a:t>Anatomie a fyziologie I a II</a:t>
            </a:r>
          </a:p>
          <a:p>
            <a:pPr>
              <a:spcAft>
                <a:spcPts val="1200"/>
              </a:spcAft>
            </a:pPr>
            <a:r>
              <a:rPr lang="cs-CZ" sz="2800" dirty="0" smtClean="0"/>
              <a:t>Elektrofyziologie</a:t>
            </a:r>
          </a:p>
          <a:p>
            <a:pPr>
              <a:spcAft>
                <a:spcPts val="1200"/>
              </a:spcAft>
            </a:pPr>
            <a:r>
              <a:rPr lang="cs-CZ" sz="2800" dirty="0" smtClean="0"/>
              <a:t>Fyzikální chemie</a:t>
            </a:r>
          </a:p>
          <a:p>
            <a:pPr>
              <a:spcAft>
                <a:spcPts val="1200"/>
              </a:spcAft>
            </a:pPr>
            <a:r>
              <a:rPr lang="cs-CZ" sz="2800" dirty="0" smtClean="0"/>
              <a:t>Modelování a simulace</a:t>
            </a:r>
          </a:p>
          <a:p>
            <a:pPr>
              <a:spcAft>
                <a:spcPts val="1200"/>
              </a:spcAft>
            </a:pPr>
            <a:r>
              <a:rPr lang="cs-CZ" sz="2800" dirty="0" err="1" smtClean="0"/>
              <a:t>Matlab</a:t>
            </a:r>
            <a:r>
              <a:rPr lang="cs-CZ" sz="2800" dirty="0" smtClean="0"/>
              <a:t>, </a:t>
            </a:r>
            <a:r>
              <a:rPr lang="cs-CZ" sz="2800" dirty="0" err="1" smtClean="0"/>
              <a:t>Simulink</a:t>
            </a:r>
            <a:r>
              <a:rPr lang="cs-CZ" sz="2800" dirty="0" smtClean="0"/>
              <a:t>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Znalosti principů, uspořádání, parametrů a možnosti použití přístrojových a pacientských simulátorů.</a:t>
            </a:r>
          </a:p>
          <a:p>
            <a:pPr>
              <a:spcAft>
                <a:spcPts val="1200"/>
              </a:spcAft>
            </a:pPr>
            <a:endParaRPr lang="cs-CZ" altLang="cs-CZ" sz="2800" dirty="0" smtClean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Student umí použít přístrojové simulátory pro každodenní činnost biomedicínského technika v klinické praxi.</a:t>
            </a:r>
            <a:endParaRPr lang="cs-CZ" altLang="cs-CZ" sz="2800" dirty="0" smtClean="0"/>
          </a:p>
          <a:p>
            <a:pPr>
              <a:spcAft>
                <a:spcPts val="1200"/>
              </a:spcAft>
            </a:pPr>
            <a:endParaRPr lang="cs-CZ" altLang="cs-CZ" sz="2800" dirty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Student je schopen připravit jednoduchý scénář s pacientským simulátorem</a:t>
            </a:r>
            <a:r>
              <a:rPr lang="cs-CZ" altLang="cs-CZ" sz="2800" dirty="0"/>
              <a:t>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3127837"/>
            <a:ext cx="1136192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Přednášky včetně zapojení externích společností, které prezentují reálné simulátory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V přednáškách jsou prezentovány i vyzkoušené modely a vytvořená publikace z RP mezi ČVUT FBMI a </a:t>
            </a:r>
            <a:r>
              <a:rPr lang="cs-CZ" altLang="cs-CZ" sz="2800" dirty="0"/>
              <a:t>1</a:t>
            </a:r>
            <a:r>
              <a:rPr lang="cs-CZ" altLang="cs-CZ" sz="2800" dirty="0" smtClean="0"/>
              <a:t>. LF UK a ESF projektu</a:t>
            </a:r>
            <a:endParaRPr lang="cs-CZ" altLang="cs-CZ" sz="2800" dirty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Laboratorní cvičení ve specializované laboratoři Simulované pracoviště JIP a laboratoři pacientské simulace (bloková výuka, tj. 3x 4 hodiny + 1 seminář včetně kl. zápočtu), toto se osvědčilo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Jako optimální by se jevilo navázat na vyloženou problematiku anesteziologie. Samozřejmě v omezeném měřítku.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Předmět jako PV předmět byl zaveden před několika roky a osvědčil se. 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Je navštěvován od 20 do 30 studentů každý rok. Z těchto studentů je pak několik, kteří využijí poznatky pro své projekty a BP z této oblasti.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Náplň, rozsah, zakončení a umístění v SP jsou vhodné.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Možná souběžné umístění s LPZ1 by bylo prospěšné. Jinak se musí udělat úvodní přehled ZP na JIP v rámci C.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414</TotalTime>
  <Words>286</Words>
  <Application>Microsoft Office PowerPoint</Application>
  <PresentationFormat>Širokoúhlá obrazovka</PresentationFormat>
  <Paragraphs>34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Technika</vt:lpstr>
      <vt:lpstr>Technika-Bold</vt:lpstr>
      <vt:lpstr>Arial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Uzivatel</cp:lastModifiedBy>
  <cp:revision>33</cp:revision>
  <dcterms:created xsi:type="dcterms:W3CDTF">2016-10-24T11:40:37Z</dcterms:created>
  <dcterms:modified xsi:type="dcterms:W3CDTF">2017-01-31T05:07:13Z</dcterms:modified>
</cp:coreProperties>
</file>