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6" r:id="rId7"/>
    <p:sldId id="263" r:id="rId8"/>
    <p:sldId id="264" r:id="rId9"/>
    <p:sldId id="265" r:id="rId10"/>
  </p:sldIdLst>
  <p:sldSz cx="12192000" cy="6858000"/>
  <p:notesSz cx="6858000" cy="9144000"/>
  <p:embeddedFontLst>
    <p:embeddedFont>
      <p:font typeface="Technika" panose="020B060402020202020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17PBBRBL Robotika v lékařství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(17ABBRBL)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1+1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3</a:t>
            </a:r>
            <a:r>
              <a:rPr lang="cs-CZ" sz="4000" dirty="0" smtClean="0"/>
              <a:t>.r./LS – 6. sem. – </a:t>
            </a:r>
            <a:r>
              <a:rPr lang="cs-CZ" sz="4000" dirty="0"/>
              <a:t>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smtClean="0"/>
              <a:t>Kauler, </a:t>
            </a:r>
            <a:r>
              <a:rPr lang="cs-CZ" sz="4000" u="sng" smtClean="0"/>
              <a:t>J.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0" y="1578767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6320" y="2286653"/>
            <a:ext cx="114021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Seznámit studenty s </a:t>
            </a:r>
            <a:r>
              <a:rPr lang="cs-CZ" sz="2800" dirty="0" smtClean="0"/>
              <a:t>uplatněním </a:t>
            </a:r>
            <a:r>
              <a:rPr lang="cs-CZ" sz="2800" dirty="0"/>
              <a:t>robotických principů v lékařství, tj. v medicíně a laboratorní technice.</a:t>
            </a:r>
            <a:r>
              <a:rPr lang="cs-CZ" altLang="cs-CZ" sz="2800" dirty="0" smtClean="0"/>
              <a:t>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Naučit studenty kinematickou </a:t>
            </a:r>
            <a:r>
              <a:rPr lang="cs-CZ" sz="2800" dirty="0"/>
              <a:t>analýzu a </a:t>
            </a:r>
            <a:r>
              <a:rPr lang="cs-CZ" sz="2800" dirty="0" smtClean="0"/>
              <a:t>syntézu kinematických řetězců (</a:t>
            </a:r>
            <a:r>
              <a:rPr lang="cs-CZ" sz="2800" dirty="0" err="1" smtClean="0"/>
              <a:t>Denavit-Hartenbergova</a:t>
            </a:r>
            <a:r>
              <a:rPr lang="cs-CZ" sz="2800" dirty="0" smtClean="0"/>
              <a:t> notace).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Naučit studenty analýzu a syntézu dynamiky </a:t>
            </a:r>
            <a:r>
              <a:rPr lang="cs-CZ" sz="2800" dirty="0"/>
              <a:t>kinematických řetězců </a:t>
            </a:r>
            <a:r>
              <a:rPr lang="cs-CZ" sz="2800" dirty="0" smtClean="0"/>
              <a:t>(</a:t>
            </a:r>
            <a:r>
              <a:rPr lang="cs-CZ" sz="2800" dirty="0" err="1" smtClean="0"/>
              <a:t>Lagrangeovy</a:t>
            </a:r>
            <a:r>
              <a:rPr lang="cs-CZ" sz="2800" dirty="0" smtClean="0"/>
              <a:t> rovnice II. druhu).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Naučit paradigmata </a:t>
            </a:r>
            <a:r>
              <a:rPr lang="cs-CZ" sz="2800" dirty="0"/>
              <a:t>řízení </a:t>
            </a:r>
            <a:r>
              <a:rPr lang="cs-CZ" sz="2800" dirty="0" smtClean="0"/>
              <a:t>paží v</a:t>
            </a:r>
            <a:r>
              <a:rPr lang="cs-CZ" sz="2800" dirty="0"/>
              <a:t> souvislosti s úlohou inverzní kinematiky a inverzní dynamiky.</a:t>
            </a:r>
            <a:endParaRPr 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Schopnost pracovat v prostředí </a:t>
            </a:r>
            <a:r>
              <a:rPr lang="cs-CZ" altLang="cs-CZ" sz="2800" dirty="0" err="1"/>
              <a:t>Matlab</a:t>
            </a:r>
            <a:r>
              <a:rPr lang="cs-CZ" altLang="cs-CZ" sz="2800" dirty="0"/>
              <a:t>/</a:t>
            </a:r>
            <a:r>
              <a:rPr lang="cs-CZ" altLang="cs-CZ" sz="2800" dirty="0" err="1"/>
              <a:t>Simulink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Znalost </a:t>
            </a:r>
            <a:r>
              <a:rPr lang="cs-CZ" altLang="cs-CZ" sz="2800" dirty="0" smtClean="0"/>
              <a:t>maticového počtu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Základní znalosti mechaniky</a:t>
            </a:r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V</a:t>
            </a:r>
            <a:r>
              <a:rPr lang="cs-CZ" sz="2800" dirty="0" smtClean="0"/>
              <a:t>yšetřování </a:t>
            </a:r>
            <a:r>
              <a:rPr lang="cs-CZ" sz="2800" dirty="0"/>
              <a:t>vztahů mezi polohou, rychlostí a zrychlením jednotlivých kinematických dvojic vůči rámu </a:t>
            </a:r>
            <a:r>
              <a:rPr lang="cs-CZ" sz="2800" dirty="0" smtClean="0"/>
              <a:t>řetězce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Řešení přímá a inverzní úloha kinematiky (</a:t>
            </a:r>
            <a:r>
              <a:rPr lang="cs-CZ" altLang="cs-CZ" sz="2800" dirty="0" err="1" smtClean="0"/>
              <a:t>Jakobián</a:t>
            </a:r>
            <a:r>
              <a:rPr lang="cs-CZ" altLang="cs-CZ" sz="2800" dirty="0" smtClean="0"/>
              <a:t> robotické paže)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Řešení dynamiky </a:t>
            </a:r>
            <a:r>
              <a:rPr lang="cs-CZ" sz="2800" dirty="0"/>
              <a:t>otevřených řetězců - aproximace rozložení hmotnosti členů kin. řetězce, potenciální a kinetická energie řetězce. </a:t>
            </a:r>
            <a:r>
              <a:rPr lang="cs-CZ" sz="2800" dirty="0" err="1"/>
              <a:t>Lagrangeovy</a:t>
            </a:r>
            <a:r>
              <a:rPr lang="cs-CZ" sz="2800" dirty="0"/>
              <a:t> rovnice II. druhu a jejich využití pro vyjádření pohybových rovnic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Student umí navrhnout paradigmata </a:t>
            </a:r>
            <a:r>
              <a:rPr lang="cs-CZ" sz="2800" dirty="0"/>
              <a:t>řízení </a:t>
            </a:r>
            <a:r>
              <a:rPr lang="cs-CZ" sz="2800" dirty="0" smtClean="0"/>
              <a:t>robotických řetězců s využitím identifikovaných pohybových rovnic (silové řízení).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Student má znalosti o nejčastěji využívaných pohonech a senzorech využívaných při konstrukci robotických paží.</a:t>
            </a:r>
          </a:p>
        </p:txBody>
      </p:sp>
    </p:spTree>
    <p:extLst>
      <p:ext uri="{BB962C8B-B14F-4D97-AF65-F5344CB8AC3E}">
        <p14:creationId xmlns:p14="http://schemas.microsoft.com/office/powerpoint/2010/main" val="2880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0" y="1566891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2" y="2640948"/>
            <a:ext cx="113619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Přednášky a cvičení jsou koncipovány provázaně tak, aby cvičení dokazovali a ověřovali teoretické znalosti z </a:t>
            </a:r>
            <a:r>
              <a:rPr lang="cs-CZ" altLang="cs-CZ" sz="2800" dirty="0" smtClean="0"/>
              <a:t>přednášek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Numerická cvičení jsou koncipována v prostředí </a:t>
            </a:r>
            <a:r>
              <a:rPr lang="cs-CZ" altLang="cs-CZ" sz="2800" dirty="0" err="1" smtClean="0"/>
              <a:t>Matlab</a:t>
            </a:r>
            <a:r>
              <a:rPr lang="cs-CZ" altLang="cs-CZ" sz="2800" dirty="0" smtClean="0"/>
              <a:t> a </a:t>
            </a:r>
            <a:r>
              <a:rPr lang="cs-CZ" altLang="cs-CZ" sz="2800" dirty="0" err="1" smtClean="0"/>
              <a:t>Simulink</a:t>
            </a:r>
            <a:r>
              <a:rPr lang="cs-CZ" altLang="cs-CZ" sz="2800" dirty="0" smtClean="0"/>
              <a:t>, protože se jedná o maticové počty nad symbolickými proměnnými a symbolické derivace matic.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Ve cvičeních je sledována ucelená metodologie návrhu protézy paže/nohy, získání jejího dynamického modelu a následné řízení modelu vhodným maticovým regulátorem, který generuje vhodné momenty v kloubech.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Studentům by se hodila znalost „</a:t>
            </a:r>
            <a:r>
              <a:rPr lang="cs-CZ" altLang="cs-CZ" sz="2800" dirty="0" err="1" smtClean="0"/>
              <a:t>symbolic</a:t>
            </a:r>
            <a:r>
              <a:rPr lang="cs-CZ" altLang="cs-CZ" sz="2800" dirty="0" smtClean="0"/>
              <a:t>“ </a:t>
            </a:r>
            <a:r>
              <a:rPr lang="cs-CZ" altLang="cs-CZ" sz="2800" dirty="0" err="1" smtClean="0"/>
              <a:t>toolboxu</a:t>
            </a:r>
            <a:r>
              <a:rPr lang="cs-CZ" altLang="cs-CZ" sz="2800" dirty="0" smtClean="0"/>
              <a:t> z </a:t>
            </a:r>
            <a:r>
              <a:rPr lang="cs-CZ" altLang="cs-CZ" sz="2800" dirty="0" err="1" smtClean="0"/>
              <a:t>Matlabu</a:t>
            </a:r>
            <a:r>
              <a:rPr lang="cs-CZ" altLang="cs-CZ" sz="2800" dirty="0" smtClean="0"/>
              <a:t> a využití uživatelsky definovaných funkcí v </a:t>
            </a:r>
            <a:r>
              <a:rPr lang="cs-CZ" altLang="cs-CZ" sz="2800" dirty="0" err="1" smtClean="0"/>
              <a:t>Simulinku</a:t>
            </a:r>
            <a:r>
              <a:rPr lang="cs-CZ" altLang="cs-CZ" sz="2800" dirty="0" smtClean="0"/>
              <a:t>, které by mohli znát z předmětů Práce s programovými prostředky (</a:t>
            </a:r>
            <a:r>
              <a:rPr lang="cs-CZ" altLang="cs-CZ" sz="2800" dirty="0" err="1" smtClean="0"/>
              <a:t>Matlab</a:t>
            </a:r>
            <a:r>
              <a:rPr lang="cs-CZ" altLang="cs-CZ" sz="2800" dirty="0" smtClean="0"/>
              <a:t>) aj.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Pokud by se objevili v </a:t>
            </a:r>
            <a:r>
              <a:rPr lang="cs-CZ" altLang="cs-CZ" sz="2800" dirty="0" err="1" smtClean="0"/>
              <a:t>reakreditovaných</a:t>
            </a:r>
            <a:r>
              <a:rPr lang="cs-CZ" altLang="cs-CZ" sz="2800" dirty="0" smtClean="0"/>
              <a:t> předmětech oblasti zabývající se návrhem protéz končetin, vytváření pomůcek pro hendikepované apod., může dojít k úpravám i v tomto předmětu pro zajištění vzájemné návaznosti.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824</TotalTime>
  <Words>314</Words>
  <Application>Microsoft Office PowerPoint</Application>
  <PresentationFormat>Vlastní</PresentationFormat>
  <Paragraphs>33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Technika-Bold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kauli</cp:lastModifiedBy>
  <cp:revision>48</cp:revision>
  <dcterms:created xsi:type="dcterms:W3CDTF">2016-10-24T11:40:37Z</dcterms:created>
  <dcterms:modified xsi:type="dcterms:W3CDTF">2017-01-30T16:23:53Z</dcterms:modified>
</cp:coreProperties>
</file>