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4" r:id="rId8"/>
    <p:sldId id="265" r:id="rId9"/>
  </p:sldIdLst>
  <p:sldSz cx="12192000" cy="6858000"/>
  <p:notesSz cx="6858000" cy="9144000"/>
  <p:embeddedFontLst>
    <p:embeddedFont>
      <p:font typeface="Technika-Bold" panose="00000600000000000000" charset="-18"/>
      <p:regular r:id="rId10"/>
    </p:embeddedFont>
    <p:embeddedFont>
      <p:font typeface="Technika" panose="020B0604020202020204" charset="-18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43435" y="1804398"/>
            <a:ext cx="1181357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17PBBRI Rehabilitační inženýrství</a:t>
            </a:r>
            <a:br>
              <a:rPr lang="cs-CZ" sz="4000" dirty="0" smtClean="0">
                <a:solidFill>
                  <a:srgbClr val="0070C0"/>
                </a:solidFill>
              </a:rPr>
            </a:br>
            <a:r>
              <a:rPr lang="cs-CZ" sz="4000" dirty="0" smtClean="0">
                <a:solidFill>
                  <a:srgbClr val="0070C0"/>
                </a:solidFill>
              </a:rPr>
              <a:t>(17ABBRI)</a:t>
            </a:r>
          </a:p>
          <a:p>
            <a:pPr algn="ctr"/>
            <a:endParaRPr lang="cs-CZ" sz="4000" dirty="0" smtClean="0"/>
          </a:p>
          <a:p>
            <a:pPr algn="ctr"/>
            <a:r>
              <a:rPr lang="cs-CZ" sz="4000" dirty="0" smtClean="0"/>
              <a:t>1+1 – </a:t>
            </a:r>
            <a:r>
              <a:rPr lang="cs-CZ" sz="4000" dirty="0" err="1" smtClean="0"/>
              <a:t>kl.z</a:t>
            </a:r>
            <a:r>
              <a:rPr lang="cs-CZ" sz="4000" dirty="0" smtClean="0"/>
              <a:t> - </a:t>
            </a:r>
            <a:r>
              <a:rPr lang="cs-CZ" sz="4000" dirty="0"/>
              <a:t>2</a:t>
            </a:r>
            <a:r>
              <a:rPr lang="cs-CZ" sz="4000" dirty="0" smtClean="0"/>
              <a:t> </a:t>
            </a:r>
            <a:r>
              <a:rPr lang="cs-CZ" sz="4000" dirty="0" err="1" smtClean="0"/>
              <a:t>kr.</a:t>
            </a:r>
            <a:r>
              <a:rPr lang="cs-CZ" sz="4000" dirty="0" smtClean="0"/>
              <a:t> – </a:t>
            </a:r>
            <a:r>
              <a:rPr lang="cs-CZ" sz="4000" dirty="0"/>
              <a:t>3</a:t>
            </a:r>
            <a:r>
              <a:rPr lang="cs-CZ" sz="4000" dirty="0" smtClean="0"/>
              <a:t>.r./LS – 6. sem. – </a:t>
            </a:r>
            <a:r>
              <a:rPr lang="cs-CZ" sz="4000" dirty="0"/>
              <a:t>předmět </a:t>
            </a:r>
            <a:r>
              <a:rPr lang="cs-CZ" sz="4000" dirty="0" smtClean="0"/>
              <a:t>PV</a:t>
            </a:r>
            <a:endParaRPr lang="cs-CZ" sz="4000" dirty="0"/>
          </a:p>
          <a:p>
            <a:pPr algn="ctr"/>
            <a:endParaRPr lang="cs-CZ" sz="4000" dirty="0" smtClean="0"/>
          </a:p>
          <a:p>
            <a:pPr algn="ctr"/>
            <a:r>
              <a:rPr lang="cs-CZ" sz="4000" u="sng" dirty="0" smtClean="0"/>
              <a:t>Hozman, J.</a:t>
            </a:r>
            <a:r>
              <a:rPr lang="cs-CZ" sz="4000" dirty="0" smtClean="0"/>
              <a:t>, Jeřábek, J., Otáhal, </a:t>
            </a:r>
            <a:r>
              <a:rPr lang="cs-CZ" sz="4000" smtClean="0"/>
              <a:t>M., Hejda</a:t>
            </a:r>
            <a:r>
              <a:rPr lang="cs-CZ" sz="4000" dirty="0" smtClean="0"/>
              <a:t>, J.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dirty="0"/>
              <a:t>Cílem předmětu je podat studentům ucelený náhled na problematiku rehabilitačního inženýrství jako disciplíny, která se opírá o potřeby </a:t>
            </a:r>
            <a:r>
              <a:rPr lang="cs-CZ" sz="2800" dirty="0" smtClean="0"/>
              <a:t>handicapovaného </a:t>
            </a:r>
            <a:r>
              <a:rPr lang="cs-CZ" sz="2800" dirty="0"/>
              <a:t>jedince. Student pak bude schopen pro efektivní a účelnou realizaci potřebných pomůcek syntetizovat znalosti a vědomosti z mnoha oborů technických, medicínských, ale i humanitních a ekonomických. 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Vstupní požadavky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6163" y="2590800"/>
            <a:ext cx="11361925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Mechanika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Biomechanika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Elektronické součástky a senzory (akcelerometry, gyroskopy, …)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Základní IT dovednosti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Základní představa o technických výkresech a dokumentaci + základy technického kreslení (doplňováno na C)</a:t>
            </a:r>
          </a:p>
          <a:p>
            <a:pPr>
              <a:spcAft>
                <a:spcPts val="1200"/>
              </a:spcAft>
            </a:pPr>
            <a:r>
              <a:rPr lang="cs-CZ" altLang="cs-CZ" sz="2800" dirty="0"/>
              <a:t>N</a:t>
            </a:r>
            <a:r>
              <a:rPr lang="cs-CZ" altLang="cs-CZ" sz="2800" dirty="0" smtClean="0"/>
              <a:t>abízen V předmět Základy práce v systému </a:t>
            </a:r>
            <a:r>
              <a:rPr lang="cs-CZ" altLang="cs-CZ" sz="2800" dirty="0" err="1" smtClean="0"/>
              <a:t>SolidWorks</a:t>
            </a:r>
            <a:r>
              <a:rPr lang="cs-CZ" altLang="cs-CZ" sz="2800" dirty="0" smtClean="0"/>
              <a:t> jako vhodná průprava pro uvedený předmět</a:t>
            </a:r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Student je schopen posoudit, jakou technologii, či technický prostředek by bylo vhodné použít pro sníženo dopadu daného handicapu a to z hlediska zejména </a:t>
            </a:r>
            <a:r>
              <a:rPr lang="cs-CZ" sz="2800" dirty="0" smtClean="0"/>
              <a:t>technického, ale i medicínského, etického a ekonomického. </a:t>
            </a:r>
          </a:p>
          <a:p>
            <a:pPr>
              <a:spcAft>
                <a:spcPts val="1200"/>
              </a:spcAft>
            </a:pPr>
            <a:endParaRPr lang="cs-CZ" altLang="cs-CZ" sz="2800" dirty="0"/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Student získává na konci předmětu základní </a:t>
            </a:r>
            <a:r>
              <a:rPr lang="cs-CZ" altLang="cs-CZ" sz="2800" dirty="0" err="1" smtClean="0"/>
              <a:t>dovenosti</a:t>
            </a:r>
            <a:r>
              <a:rPr lang="cs-CZ" altLang="cs-CZ" sz="2800" dirty="0" smtClean="0"/>
              <a:t> v programovém produktu </a:t>
            </a:r>
            <a:r>
              <a:rPr lang="cs-CZ" altLang="cs-CZ" sz="2800" dirty="0" err="1" smtClean="0"/>
              <a:t>SolidWorks</a:t>
            </a:r>
            <a:r>
              <a:rPr lang="cs-CZ" altLang="cs-CZ" sz="2800" dirty="0" smtClean="0"/>
              <a:t> (3D CAD/CAM).</a:t>
            </a:r>
            <a:endParaRPr lang="cs-CZ" altLang="cs-CZ" sz="2800" dirty="0"/>
          </a:p>
          <a:p>
            <a:pPr>
              <a:spcAft>
                <a:spcPts val="1200"/>
              </a:spcAft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02023" y="3010793"/>
            <a:ext cx="11361925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Předmět se vyvíjel velmi rozmanitě a jako PV se snažil doplnit to, co se již nezačlenilo v jiných předmětech, ale pro BMT by bylo užitečné. To souviselo i s personálním zajištěním.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Původní ambice byla, že studenti budou sami navrhovat a realizovat kompenzační pomůcky od 3D CAD/CAM až po vlastní realizaci. To je však finančně a laboratorně velmi náročné.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V současné době P + cvičení </a:t>
            </a:r>
            <a:r>
              <a:rPr lang="cs-CZ" altLang="cs-CZ" sz="2800" dirty="0" err="1" smtClean="0"/>
              <a:t>SolidWorks</a:t>
            </a:r>
            <a:r>
              <a:rPr lang="cs-CZ" altLang="cs-CZ" sz="2800" dirty="0" smtClean="0"/>
              <a:t> – návrh kompenzační pomůcky. Osvědčilo se. Je to další dovednost pro studenta.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Doporučení, „požadavky“ na ostatní předměty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Bez doporučení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Sdělení na závěr (poznatek k </a:t>
            </a:r>
            <a:r>
              <a:rPr lang="cs-CZ" sz="4000" dirty="0" err="1" smtClean="0">
                <a:solidFill>
                  <a:srgbClr val="0070C0"/>
                </a:solidFill>
              </a:rPr>
              <a:t>reakreditaci</a:t>
            </a:r>
            <a:r>
              <a:rPr lang="cs-CZ" sz="4000" dirty="0" smtClean="0">
                <a:solidFill>
                  <a:srgbClr val="0070C0"/>
                </a:solidFill>
              </a:rPr>
              <a:t>, …)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Jako PV předmět 1+1 splnil svojí funkci.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V současné podobě již není vhodné daný PV předmět realizovat, protože vycházel z dřívějších stavů a podmínek v ostatních předmětech a to zejména jako doplněk z hlediska biomechaniky a LPZ, kde nebyla zahrnuta terapeutická technika včetně náhrad tkání. Dá se začlenit do biomechaniky a LPZ2. Původní náplně laboratorních cvičení včetně vybavení byly přesunuty právě do biomechaniky.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42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393</TotalTime>
  <Words>334</Words>
  <Application>Microsoft Office PowerPoint</Application>
  <PresentationFormat>Širokoúhlá obrazovka</PresentationFormat>
  <Paragraphs>31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Technika-Bold</vt:lpstr>
      <vt:lpstr>Arial</vt:lpstr>
      <vt:lpstr>Technika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Uzivatel</cp:lastModifiedBy>
  <cp:revision>38</cp:revision>
  <dcterms:created xsi:type="dcterms:W3CDTF">2016-10-24T11:40:37Z</dcterms:created>
  <dcterms:modified xsi:type="dcterms:W3CDTF">2017-01-31T04:36:26Z</dcterms:modified>
</cp:coreProperties>
</file>