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72" r:id="rId1"/>
  </p:sldMasterIdLst>
  <p:sldIdLst>
    <p:sldId id="256" r:id="rId2"/>
    <p:sldId id="257" r:id="rId3"/>
    <p:sldId id="260" r:id="rId4"/>
    <p:sldId id="261" r:id="rId5"/>
    <p:sldId id="258" r:id="rId6"/>
    <p:sldId id="263" r:id="rId7"/>
    <p:sldId id="266" r:id="rId8"/>
    <p:sldId id="264" r:id="rId9"/>
    <p:sldId id="265" r:id="rId10"/>
  </p:sldIdLst>
  <p:sldSz cx="12192000" cy="6858000"/>
  <p:notesSz cx="6858000" cy="9144000"/>
  <p:embeddedFontLst>
    <p:embeddedFont>
      <p:font typeface="Technika" panose="020B0604020202020204" charset="-18"/>
      <p:regular r:id="rId11"/>
      <p:bold r:id="rId12"/>
      <p:italic r:id="rId13"/>
      <p:boldItalic r:id="rId14"/>
    </p:embeddedFont>
    <p:embeddedFont>
      <p:font typeface="Technika-Bold" panose="00000600000000000000" charset="-18"/>
      <p:regular r:id="rId15"/>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9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67" y="-101"/>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4" name="Obrázek 3"/>
          <p:cNvPicPr>
            <a:picLocks noChangeAspect="1"/>
          </p:cNvPicPr>
          <p:nvPr userDrawn="1"/>
        </p:nvPicPr>
        <p:blipFill rotWithShape="1">
          <a:blip r:embed="rId2" cstate="print">
            <a:extLst>
              <a:ext uri="{28A0092B-C50C-407E-A947-70E740481C1C}">
                <a14:useLocalDpi xmlns:a14="http://schemas.microsoft.com/office/drawing/2010/main" val="0"/>
              </a:ext>
            </a:extLst>
          </a:blip>
          <a:srcRect t="15751" b="9234"/>
          <a:stretch/>
        </p:blipFill>
        <p:spPr>
          <a:xfrm>
            <a:off x="0" y="0"/>
            <a:ext cx="12192000" cy="6858000"/>
          </a:xfrm>
          <a:prstGeom prst="rect">
            <a:avLst/>
          </a:prstGeom>
        </p:spPr>
      </p:pic>
      <p:sp>
        <p:nvSpPr>
          <p:cNvPr id="2" name="Title 1"/>
          <p:cNvSpPr>
            <a:spLocks noGrp="1"/>
          </p:cNvSpPr>
          <p:nvPr>
            <p:ph type="ctrTitle" hasCustomPrompt="1"/>
          </p:nvPr>
        </p:nvSpPr>
        <p:spPr>
          <a:xfrm>
            <a:off x="1464730" y="1800000"/>
            <a:ext cx="10315592" cy="1446663"/>
          </a:xfrm>
        </p:spPr>
        <p:txBody>
          <a:bodyPr anchor="t"/>
          <a:lstStyle>
            <a:lvl1pPr algn="l">
              <a:defRPr lang="cs-CZ" sz="4800" b="1" i="0" u="none" strike="noStrike" kern="4800" baseline="0" smtClean="0">
                <a:solidFill>
                  <a:schemeClr val="bg1"/>
                </a:solidFill>
                <a:latin typeface="Technika-Bold" panose="00000600000000000000" pitchFamily="50" charset="-18"/>
              </a:defRPr>
            </a:lvl1pPr>
          </a:lstStyle>
          <a:p>
            <a:r>
              <a:rPr lang="cs-CZ" sz="4800" b="1" i="0" u="none" strike="noStrike" baseline="0" dirty="0">
                <a:latin typeface="Technika-Bold" panose="00000600000000000000" pitchFamily="50" charset="-18"/>
              </a:rPr>
              <a:t>TITUL PREZENTACE</a:t>
            </a:r>
            <a:br>
              <a:rPr lang="cs-CZ" sz="4800" b="1" i="0" u="none" strike="noStrike" baseline="0" dirty="0">
                <a:latin typeface="Technika-Bold" panose="00000600000000000000" pitchFamily="50" charset="-18"/>
              </a:rPr>
            </a:br>
            <a:r>
              <a:rPr lang="cs-CZ" sz="4800" b="1" i="0" u="none" strike="noStrike" baseline="0" dirty="0">
                <a:latin typeface="Technika-Bold" panose="00000600000000000000" pitchFamily="50" charset="-18"/>
              </a:rPr>
              <a:t>PODTITUL</a:t>
            </a:r>
            <a:endParaRPr lang="en-US" dirty="0"/>
          </a:p>
        </p:txBody>
      </p:sp>
      <p:sp>
        <p:nvSpPr>
          <p:cNvPr id="3" name="Subtitle 2"/>
          <p:cNvSpPr>
            <a:spLocks noGrp="1"/>
          </p:cNvSpPr>
          <p:nvPr>
            <p:ph type="subTitle" idx="1" hasCustomPrompt="1"/>
          </p:nvPr>
        </p:nvSpPr>
        <p:spPr>
          <a:xfrm>
            <a:off x="1464728" y="3441731"/>
            <a:ext cx="10315591" cy="1771721"/>
          </a:xfrm>
        </p:spPr>
        <p:txBody>
          <a:bodyPr/>
          <a:lstStyle>
            <a:lvl1pPr marL="0" indent="0" algn="l">
              <a:buNone/>
              <a:defRPr lang="cs-CZ" sz="2400" b="1" i="0" u="none" strike="noStrike" kern="2800" baseline="0" smtClean="0">
                <a:solidFill>
                  <a:schemeClr val="bg1"/>
                </a:solidFill>
                <a:latin typeface="Technika-Bold" panose="00000600000000000000" pitchFamily="50" charset="-18"/>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cs-CZ" dirty="0"/>
              <a:t>NÁZEV FAKULTY A PRACOVIŠTĚ</a:t>
            </a:r>
            <a:r>
              <a:rPr lang="en-US" dirty="0"/>
              <a:t/>
            </a:r>
            <a:br>
              <a:rPr lang="en-US" dirty="0"/>
            </a:br>
            <a:r>
              <a:rPr lang="cs-CZ" dirty="0"/>
              <a:t>AUTOR/TITUL JMÉNO PŘÍJMENÍ</a:t>
            </a:r>
            <a:r>
              <a:rPr lang="en-US" dirty="0"/>
              <a:t/>
            </a:r>
            <a:br>
              <a:rPr lang="en-US" dirty="0"/>
            </a:br>
            <a:r>
              <a:rPr lang="cs-CZ" dirty="0"/>
              <a:t>DATUM</a:t>
            </a:r>
          </a:p>
        </p:txBody>
      </p:sp>
      <p:pic>
        <p:nvPicPr>
          <p:cNvPr id="5" name="Obrázek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60005" y="360000"/>
            <a:ext cx="2362577" cy="1152000"/>
          </a:xfrm>
          <a:prstGeom prst="rect">
            <a:avLst/>
          </a:prstGeom>
        </p:spPr>
      </p:pic>
    </p:spTree>
    <p:extLst>
      <p:ext uri="{BB962C8B-B14F-4D97-AF65-F5344CB8AC3E}">
        <p14:creationId xmlns:p14="http://schemas.microsoft.com/office/powerpoint/2010/main" val="149790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Úvodní snímek">
    <p:spTree>
      <p:nvGrpSpPr>
        <p:cNvPr id="1" name=""/>
        <p:cNvGrpSpPr/>
        <p:nvPr/>
      </p:nvGrpSpPr>
      <p:grpSpPr>
        <a:xfrm>
          <a:off x="0" y="0"/>
          <a:ext cx="0" cy="0"/>
          <a:chOff x="0" y="0"/>
          <a:chExt cx="0" cy="0"/>
        </a:xfrm>
      </p:grpSpPr>
      <p:pic>
        <p:nvPicPr>
          <p:cNvPr id="5" name="Obrázek 4"/>
          <p:cNvPicPr>
            <a:picLocks noChangeAspect="1"/>
          </p:cNvPicPr>
          <p:nvPr userDrawn="1"/>
        </p:nvPicPr>
        <p:blipFill rotWithShape="1">
          <a:blip r:embed="rId2" cstate="print">
            <a:extLst>
              <a:ext uri="{28A0092B-C50C-407E-A947-70E740481C1C}">
                <a14:useLocalDpi xmlns:a14="http://schemas.microsoft.com/office/drawing/2010/main" val="0"/>
              </a:ext>
            </a:extLst>
          </a:blip>
          <a:srcRect t="15751" b="9234"/>
          <a:stretch/>
        </p:blipFill>
        <p:spPr>
          <a:xfrm>
            <a:off x="0" y="0"/>
            <a:ext cx="12192000" cy="6858000"/>
          </a:xfrm>
          <a:prstGeom prst="rect">
            <a:avLst/>
          </a:prstGeom>
        </p:spPr>
      </p:pic>
      <p:pic>
        <p:nvPicPr>
          <p:cNvPr id="7" name="Picture 2" descr="https://www.email.cz/download/i/J_cdaADwWifiayZrAXd9jpkdWor_gYe_4QlhA3zsTzSB0jpv76wY4UUYT-LRJNvubDBn-to/logo_cvut.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60000" y="360006"/>
            <a:ext cx="2361064" cy="1152131"/>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a:spLocks noGrp="1"/>
          </p:cNvSpPr>
          <p:nvPr>
            <p:ph type="ctrTitle" hasCustomPrompt="1"/>
          </p:nvPr>
        </p:nvSpPr>
        <p:spPr>
          <a:xfrm>
            <a:off x="1464730" y="1800000"/>
            <a:ext cx="10315592" cy="1446663"/>
          </a:xfrm>
        </p:spPr>
        <p:txBody>
          <a:bodyPr anchor="t"/>
          <a:lstStyle>
            <a:lvl1pPr algn="l">
              <a:defRPr lang="cs-CZ" sz="4800" b="1" i="0" u="none" strike="noStrike" kern="4800" baseline="0" smtClean="0">
                <a:solidFill>
                  <a:schemeClr val="tx1"/>
                </a:solidFill>
                <a:latin typeface="Technika-Bold" panose="00000600000000000000" pitchFamily="50" charset="-18"/>
              </a:defRPr>
            </a:lvl1pPr>
          </a:lstStyle>
          <a:p>
            <a:r>
              <a:rPr lang="cs-CZ" sz="4800" b="1" i="0" u="none" strike="noStrike" baseline="0" dirty="0">
                <a:latin typeface="Technika-Bold" panose="00000600000000000000" pitchFamily="50" charset="-18"/>
              </a:rPr>
              <a:t>TITUL PREZENTACE</a:t>
            </a:r>
            <a:br>
              <a:rPr lang="cs-CZ" sz="4800" b="1" i="0" u="none" strike="noStrike" baseline="0" dirty="0">
                <a:latin typeface="Technika-Bold" panose="00000600000000000000" pitchFamily="50" charset="-18"/>
              </a:rPr>
            </a:br>
            <a:r>
              <a:rPr lang="cs-CZ" sz="4800" b="1" i="0" u="none" strike="noStrike" baseline="0" dirty="0">
                <a:latin typeface="Technika-Bold" panose="00000600000000000000" pitchFamily="50" charset="-18"/>
              </a:rPr>
              <a:t>PODTITUL</a:t>
            </a:r>
            <a:endParaRPr lang="en-US" dirty="0"/>
          </a:p>
        </p:txBody>
      </p:sp>
      <p:sp>
        <p:nvSpPr>
          <p:cNvPr id="9" name="Subtitle 2"/>
          <p:cNvSpPr>
            <a:spLocks noGrp="1"/>
          </p:cNvSpPr>
          <p:nvPr>
            <p:ph type="subTitle" idx="1" hasCustomPrompt="1"/>
          </p:nvPr>
        </p:nvSpPr>
        <p:spPr>
          <a:xfrm>
            <a:off x="1464728" y="3441731"/>
            <a:ext cx="10315591" cy="1771721"/>
          </a:xfrm>
        </p:spPr>
        <p:txBody>
          <a:bodyPr/>
          <a:lstStyle>
            <a:lvl1pPr marL="0" indent="0" algn="l">
              <a:buNone/>
              <a:defRPr lang="cs-CZ" sz="2400" b="1" i="0" u="none" strike="noStrike" kern="2800" baseline="0" smtClean="0">
                <a:solidFill>
                  <a:schemeClr val="tx1"/>
                </a:solidFill>
                <a:latin typeface="Technika-Bold" panose="00000600000000000000" pitchFamily="50" charset="-18"/>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cs-CZ" dirty="0"/>
              <a:t>NÁZEV FAKULTY A PRACOVIŠTĚ</a:t>
            </a:r>
            <a:r>
              <a:rPr lang="en-US" dirty="0"/>
              <a:t/>
            </a:r>
            <a:br>
              <a:rPr lang="en-US" dirty="0"/>
            </a:br>
            <a:r>
              <a:rPr lang="cs-CZ" dirty="0"/>
              <a:t>AUTOR/TITUL JMÉNO PŘÍJMENÍ</a:t>
            </a:r>
            <a:r>
              <a:rPr lang="en-US" dirty="0"/>
              <a:t/>
            </a:r>
            <a:br>
              <a:rPr lang="en-US" dirty="0"/>
            </a:br>
            <a:r>
              <a:rPr lang="cs-CZ" dirty="0"/>
              <a:t>DATUM</a:t>
            </a:r>
          </a:p>
        </p:txBody>
      </p:sp>
    </p:spTree>
    <p:extLst>
      <p:ext uri="{BB962C8B-B14F-4D97-AF65-F5344CB8AC3E}">
        <p14:creationId xmlns:p14="http://schemas.microsoft.com/office/powerpoint/2010/main" val="1057167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2597" y="1800000"/>
            <a:ext cx="10365226" cy="1087934"/>
          </a:xfrm>
        </p:spPr>
        <p:txBody>
          <a:bodyPr anchor="t"/>
          <a:lstStyle>
            <a:lvl1pPr>
              <a:defRPr sz="2800" kern="2800" baseline="0">
                <a:latin typeface="Technika-Bold" panose="00000600000000000000" pitchFamily="50" charset="-18"/>
              </a:defRPr>
            </a:lvl1pPr>
          </a:lstStyle>
          <a:p>
            <a:r>
              <a:rPr lang="cs-CZ" dirty="0"/>
              <a:t>PODTITUL</a:t>
            </a:r>
            <a:endParaRPr lang="en-US" dirty="0"/>
          </a:p>
        </p:txBody>
      </p:sp>
      <p:sp>
        <p:nvSpPr>
          <p:cNvPr id="3" name="Content Placeholder 2"/>
          <p:cNvSpPr>
            <a:spLocks noGrp="1"/>
          </p:cNvSpPr>
          <p:nvPr>
            <p:ph idx="1" hasCustomPrompt="1"/>
          </p:nvPr>
        </p:nvSpPr>
        <p:spPr>
          <a:xfrm>
            <a:off x="1462594" y="3059766"/>
            <a:ext cx="10365223" cy="3412286"/>
          </a:xfrm>
        </p:spPr>
        <p:txBody>
          <a:bodyPr>
            <a:normAutofit/>
          </a:bodyPr>
          <a:lstStyle>
            <a:lvl1pPr marL="0" indent="0">
              <a:buNone/>
              <a:defRPr sz="2000" kern="3000" baseline="0">
                <a:latin typeface="Technika-Bold" panose="00000600000000000000" pitchFamily="50" charset="-18"/>
              </a:defRPr>
            </a:lvl1pPr>
          </a:lstStyle>
          <a:p>
            <a:pPr lvl="0"/>
            <a:r>
              <a:rPr lang="cs-CZ" dirty="0"/>
              <a:t>VLOŽIT TEXT</a:t>
            </a:r>
            <a:endParaRPr lang="en-US" dirty="0"/>
          </a:p>
        </p:txBody>
      </p:sp>
    </p:spTree>
    <p:extLst>
      <p:ext uri="{BB962C8B-B14F-4D97-AF65-F5344CB8AC3E}">
        <p14:creationId xmlns:p14="http://schemas.microsoft.com/office/powerpoint/2010/main" val="276848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obrázek">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1567543" y="1800000"/>
            <a:ext cx="10262129" cy="4702629"/>
          </a:xfrm>
        </p:spPr>
        <p:txBody>
          <a:bodyPr>
            <a:normAutofit/>
          </a:bodyPr>
          <a:lstStyle>
            <a:lvl1pPr marL="0" indent="0">
              <a:buNone/>
              <a:defRPr sz="2000" kern="3000" baseline="0">
                <a:latin typeface="Technika-Bold" panose="00000600000000000000" pitchFamily="50" charset="-18"/>
              </a:defRPr>
            </a:lvl1pPr>
          </a:lstStyle>
          <a:p>
            <a:pPr lvl="0"/>
            <a:r>
              <a:rPr lang="cs-CZ" dirty="0"/>
              <a:t>VLOŽIT OBRÁZEK</a:t>
            </a:r>
            <a:endParaRPr lang="en-US" dirty="0"/>
          </a:p>
        </p:txBody>
      </p:sp>
    </p:spTree>
    <p:extLst>
      <p:ext uri="{BB962C8B-B14F-4D97-AF65-F5344CB8AC3E}">
        <p14:creationId xmlns:p14="http://schemas.microsoft.com/office/powerpoint/2010/main" val="1234199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brázek">
    <p:spTree>
      <p:nvGrpSpPr>
        <p:cNvPr id="1" name=""/>
        <p:cNvGrpSpPr/>
        <p:nvPr/>
      </p:nvGrpSpPr>
      <p:grpSpPr>
        <a:xfrm>
          <a:off x="0" y="0"/>
          <a:ext cx="0" cy="0"/>
          <a:chOff x="0" y="0"/>
          <a:chExt cx="0" cy="0"/>
        </a:xfrm>
      </p:grpSpPr>
      <p:sp>
        <p:nvSpPr>
          <p:cNvPr id="4" name="Obdélník 3"/>
          <p:cNvSpPr/>
          <p:nvPr userDrawn="1"/>
        </p:nvSpPr>
        <p:spPr>
          <a:xfrm>
            <a:off x="2756854" y="368300"/>
            <a:ext cx="9184943" cy="1228488"/>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cs-CZ" sz="1800"/>
          </a:p>
        </p:txBody>
      </p:sp>
      <p:sp>
        <p:nvSpPr>
          <p:cNvPr id="3" name="Content Placeholder 2"/>
          <p:cNvSpPr>
            <a:spLocks noGrp="1"/>
          </p:cNvSpPr>
          <p:nvPr>
            <p:ph idx="1" hasCustomPrompt="1"/>
          </p:nvPr>
        </p:nvSpPr>
        <p:spPr>
          <a:xfrm>
            <a:off x="360000" y="360000"/>
            <a:ext cx="11473200" cy="6138000"/>
          </a:xfrm>
        </p:spPr>
        <p:txBody>
          <a:bodyPr>
            <a:normAutofit/>
          </a:bodyPr>
          <a:lstStyle>
            <a:lvl1pPr marL="0" indent="0" algn="ctr">
              <a:buNone/>
              <a:defRPr sz="2000" kern="3000" baseline="0">
                <a:latin typeface="Technika-Bold" panose="00000600000000000000" pitchFamily="50" charset="-18"/>
              </a:defRPr>
            </a:lvl1pPr>
          </a:lstStyle>
          <a:p>
            <a:pPr lvl="0"/>
            <a:r>
              <a:rPr lang="cs-CZ" dirty="0"/>
              <a:t>VLOŽIT OBRÁZEK</a:t>
            </a:r>
            <a:endParaRPr lang="en-US" dirty="0"/>
          </a:p>
        </p:txBody>
      </p:sp>
    </p:spTree>
    <p:extLst>
      <p:ext uri="{BB962C8B-B14F-4D97-AF65-F5344CB8AC3E}">
        <p14:creationId xmlns:p14="http://schemas.microsoft.com/office/powerpoint/2010/main" val="142073347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5713" y="1421067"/>
            <a:ext cx="10515600" cy="1325563"/>
          </a:xfrm>
          <a:prstGeom prst="rect">
            <a:avLst/>
          </a:prstGeom>
        </p:spPr>
        <p:txBody>
          <a:bodyPr vert="horz" lIns="91440" tIns="45720" rIns="91440" bIns="45720" rtlCol="0" anchor="ctr">
            <a:normAutofit/>
          </a:bodyPr>
          <a:lstStyle/>
          <a:p>
            <a:r>
              <a:rPr lang="cs-CZ" dirty="0"/>
              <a:t>Kliknutím lze upravit styl.</a:t>
            </a:r>
            <a:endParaRPr lang="en-US" dirty="0"/>
          </a:p>
        </p:txBody>
      </p:sp>
      <p:sp>
        <p:nvSpPr>
          <p:cNvPr id="3" name="Text Placeholder 2"/>
          <p:cNvSpPr>
            <a:spLocks noGrp="1"/>
          </p:cNvSpPr>
          <p:nvPr>
            <p:ph type="body" idx="1"/>
          </p:nvPr>
        </p:nvSpPr>
        <p:spPr>
          <a:xfrm>
            <a:off x="1455713" y="2746628"/>
            <a:ext cx="10515600" cy="3944938"/>
          </a:xfrm>
          <a:prstGeom prst="rect">
            <a:avLst/>
          </a:prstGeom>
        </p:spPr>
        <p:txBody>
          <a:bodyPr vert="horz" lIns="91440" tIns="45720" rIns="91440" bIns="45720" rtlCol="0">
            <a:normAutofit/>
          </a:bodyPr>
          <a:lstStyle/>
          <a:p>
            <a:pPr lvl="0"/>
            <a:r>
              <a:rPr lang="cs-CZ" dirty="0"/>
              <a:t>Upravte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endParaRPr lang="en-US" dirty="0"/>
          </a:p>
        </p:txBody>
      </p:sp>
      <p:pic>
        <p:nvPicPr>
          <p:cNvPr id="1026" name="Picture 2" descr="https://www.email.cz/download/i/J_cdaADwWifiayZrAXd9jpkdWor_gYe_4QlhA3zsTzSB0jpv76wY4UUYT-LRJNvubDBn-to/logo_cvut.jp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360000" y="360006"/>
            <a:ext cx="2361064" cy="11521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5436552"/>
      </p:ext>
    </p:extLst>
  </p:cSld>
  <p:clrMap bg1="lt1" tx1="dk1" bg2="lt2" tx2="dk2" accent1="accent1" accent2="accent2" accent3="accent3" accent4="accent4" accent5="accent5" accent6="accent6" hlink="hlink" folHlink="folHlink"/>
  <p:sldLayoutIdLst>
    <p:sldLayoutId id="2147483673" r:id="rId1"/>
    <p:sldLayoutId id="2147483686" r:id="rId2"/>
    <p:sldLayoutId id="2147483674" r:id="rId3"/>
    <p:sldLayoutId id="2147483685" r:id="rId4"/>
    <p:sldLayoutId id="2147483684" r:id="rId5"/>
  </p:sldLayoutIdLst>
  <p:txStyles>
    <p:titleStyle>
      <a:lvl1pPr algn="l" defTabSz="914354" rtl="0" eaLnBrk="1" latinLnBrk="0" hangingPunct="1">
        <a:lnSpc>
          <a:spcPct val="90000"/>
        </a:lnSpc>
        <a:spcBef>
          <a:spcPct val="0"/>
        </a:spcBef>
        <a:buNone/>
        <a:defRPr sz="4400" kern="1200">
          <a:solidFill>
            <a:schemeClr val="tx1"/>
          </a:solidFill>
          <a:latin typeface="Technika-Bold" panose="00000600000000000000" pitchFamily="50" charset="-18"/>
          <a:ea typeface="+mj-ea"/>
          <a:cs typeface="+mj-cs"/>
        </a:defRPr>
      </a:lvl1pPr>
    </p:titleStyle>
    <p:bodyStyle>
      <a:lvl1pPr marL="228589" indent="-228589" algn="l" defTabSz="914354" rtl="0" eaLnBrk="1" latinLnBrk="0" hangingPunct="1">
        <a:lnSpc>
          <a:spcPct val="90000"/>
        </a:lnSpc>
        <a:spcBef>
          <a:spcPts val="1000"/>
        </a:spcBef>
        <a:buFont typeface="Arial" panose="020B0604020202020204" pitchFamily="34" charset="0"/>
        <a:buChar char="•"/>
        <a:defRPr sz="2800" kern="1200">
          <a:solidFill>
            <a:schemeClr val="tx1"/>
          </a:solidFill>
          <a:latin typeface="Technika" panose="00000600000000000000" pitchFamily="50" charset="-18"/>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Technika" panose="00000600000000000000" pitchFamily="50" charset="-18"/>
          <a:ea typeface="+mn-ea"/>
          <a:cs typeface="+mn-cs"/>
        </a:defRPr>
      </a:lvl2pPr>
      <a:lvl3pPr marL="1142942"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Technika" panose="00000600000000000000" pitchFamily="50" charset="-18"/>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Technika" panose="00000600000000000000" pitchFamily="50" charset="-18"/>
          <a:ea typeface="+mn-ea"/>
          <a:cs typeface="+mn-cs"/>
        </a:defRPr>
      </a:lvl4pPr>
      <a:lvl5pPr marL="2057298"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Technika" panose="00000600000000000000" pitchFamily="50" charset="-18"/>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32" userDrawn="1">
          <p15:clr>
            <a:srgbClr val="F26B43"/>
          </p15:clr>
        </p15:guide>
        <p15:guide id="2" pos="1753"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adpis 9"/>
          <p:cNvSpPr>
            <a:spLocks noGrp="1"/>
          </p:cNvSpPr>
          <p:nvPr>
            <p:ph type="ctrTitle"/>
          </p:nvPr>
        </p:nvSpPr>
        <p:spPr/>
        <p:txBody>
          <a:bodyPr/>
          <a:lstStyle/>
          <a:p>
            <a:r>
              <a:rPr lang="cs-CZ" dirty="0" smtClean="0"/>
              <a:t>Pedagogická konference oboru Biomedicínský technik</a:t>
            </a:r>
            <a:endParaRPr lang="en-US" dirty="0"/>
          </a:p>
        </p:txBody>
      </p:sp>
      <p:sp>
        <p:nvSpPr>
          <p:cNvPr id="11" name="Podnadpis 10"/>
          <p:cNvSpPr>
            <a:spLocks noGrp="1"/>
          </p:cNvSpPr>
          <p:nvPr>
            <p:ph type="subTitle" idx="1"/>
          </p:nvPr>
        </p:nvSpPr>
        <p:spPr/>
        <p:txBody>
          <a:bodyPr/>
          <a:lstStyle/>
          <a:p>
            <a:r>
              <a:rPr lang="cs-CZ" dirty="0" smtClean="0"/>
              <a:t>FAKULTA BIOMEDICÍNSKÉHO INŽENÝRSTVÍ</a:t>
            </a:r>
          </a:p>
          <a:p>
            <a:r>
              <a:rPr lang="cs-CZ" dirty="0" smtClean="0"/>
              <a:t>Nám. Sítná 3105, 272 01 Kladno</a:t>
            </a:r>
          </a:p>
          <a:p>
            <a:r>
              <a:rPr lang="cs-CZ" dirty="0" smtClean="0"/>
              <a:t>31. </a:t>
            </a:r>
            <a:r>
              <a:rPr lang="cs-CZ" dirty="0"/>
              <a:t>0</a:t>
            </a:r>
            <a:r>
              <a:rPr lang="cs-CZ" dirty="0" smtClean="0"/>
              <a:t>1. 2017</a:t>
            </a:r>
            <a:endParaRPr lang="en-US" dirty="0"/>
          </a:p>
        </p:txBody>
      </p:sp>
    </p:spTree>
    <p:extLst>
      <p:ext uri="{BB962C8B-B14F-4D97-AF65-F5344CB8AC3E}">
        <p14:creationId xmlns:p14="http://schemas.microsoft.com/office/powerpoint/2010/main" val="1844520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554912" y="1804398"/>
            <a:ext cx="11402101" cy="3600986"/>
          </a:xfrm>
          <a:prstGeom prst="rect">
            <a:avLst/>
          </a:prstGeom>
          <a:noFill/>
        </p:spPr>
        <p:txBody>
          <a:bodyPr wrap="square" rtlCol="0">
            <a:spAutoFit/>
          </a:bodyPr>
          <a:lstStyle/>
          <a:p>
            <a:pPr algn="ctr"/>
            <a:r>
              <a:rPr lang="cs-CZ" sz="4000" dirty="0" smtClean="0">
                <a:solidFill>
                  <a:srgbClr val="0070C0"/>
                </a:solidFill>
              </a:rPr>
              <a:t>17PBBTEL Teoretická elektrotechnika</a:t>
            </a:r>
            <a:br>
              <a:rPr lang="cs-CZ" sz="4000" dirty="0" smtClean="0">
                <a:solidFill>
                  <a:srgbClr val="0070C0"/>
                </a:solidFill>
              </a:rPr>
            </a:br>
            <a:r>
              <a:rPr lang="cs-CZ" sz="4000" dirty="0" smtClean="0">
                <a:solidFill>
                  <a:srgbClr val="0070C0"/>
                </a:solidFill>
              </a:rPr>
              <a:t>(17ABBTEL)</a:t>
            </a:r>
          </a:p>
          <a:p>
            <a:pPr algn="ctr"/>
            <a:endParaRPr lang="cs-CZ" sz="2800" dirty="0" smtClean="0"/>
          </a:p>
          <a:p>
            <a:pPr algn="ctr"/>
            <a:r>
              <a:rPr lang="cs-CZ" sz="4000" dirty="0" smtClean="0"/>
              <a:t>2+2 - </a:t>
            </a:r>
            <a:r>
              <a:rPr lang="cs-CZ" sz="4000" dirty="0" err="1" smtClean="0"/>
              <a:t>z,zk</a:t>
            </a:r>
            <a:r>
              <a:rPr lang="cs-CZ" sz="4000" dirty="0" smtClean="0"/>
              <a:t> - 4 </a:t>
            </a:r>
            <a:r>
              <a:rPr lang="cs-CZ" sz="4000" dirty="0" err="1" smtClean="0"/>
              <a:t>kr.</a:t>
            </a:r>
            <a:r>
              <a:rPr lang="cs-CZ" sz="4000" dirty="0" smtClean="0"/>
              <a:t> – 1.r./LS – 2. sem</a:t>
            </a:r>
            <a:r>
              <a:rPr lang="cs-CZ" sz="4000" dirty="0"/>
              <a:t>. – předmět P</a:t>
            </a:r>
          </a:p>
          <a:p>
            <a:pPr algn="ctr"/>
            <a:endParaRPr lang="cs-CZ" sz="4000" dirty="0"/>
          </a:p>
          <a:p>
            <a:pPr algn="ctr"/>
            <a:r>
              <a:rPr lang="cs-CZ" sz="4000" u="sng" smtClean="0"/>
              <a:t>Uhlíř, J.</a:t>
            </a:r>
            <a:r>
              <a:rPr lang="cs-CZ" sz="4000" smtClean="0"/>
              <a:t>, Máša, P. </a:t>
            </a:r>
            <a:endParaRPr lang="cs-CZ" sz="4000" dirty="0"/>
          </a:p>
        </p:txBody>
      </p:sp>
    </p:spTree>
    <p:extLst>
      <p:ext uri="{BB962C8B-B14F-4D97-AF65-F5344CB8AC3E}">
        <p14:creationId xmlns:p14="http://schemas.microsoft.com/office/powerpoint/2010/main" val="27598601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356321" y="1804398"/>
            <a:ext cx="11402101" cy="707886"/>
          </a:xfrm>
          <a:prstGeom prst="rect">
            <a:avLst/>
          </a:prstGeom>
          <a:noFill/>
        </p:spPr>
        <p:txBody>
          <a:bodyPr wrap="square" rtlCol="0">
            <a:spAutoFit/>
          </a:bodyPr>
          <a:lstStyle/>
          <a:p>
            <a:pPr algn="just"/>
            <a:r>
              <a:rPr lang="cs-CZ" sz="4000" dirty="0" smtClean="0">
                <a:solidFill>
                  <a:srgbClr val="0070C0"/>
                </a:solidFill>
              </a:rPr>
              <a:t>Cíl/cíle předmětu</a:t>
            </a:r>
            <a:endParaRPr lang="cs-CZ" sz="4000" b="1" dirty="0" smtClean="0">
              <a:solidFill>
                <a:srgbClr val="0070C0"/>
              </a:solidFill>
            </a:endParaRPr>
          </a:p>
        </p:txBody>
      </p:sp>
      <p:sp>
        <p:nvSpPr>
          <p:cNvPr id="5" name="TextovéPole 4"/>
          <p:cNvSpPr txBox="1"/>
          <p:nvPr/>
        </p:nvSpPr>
        <p:spPr>
          <a:xfrm>
            <a:off x="396497" y="2581835"/>
            <a:ext cx="11361925" cy="2677656"/>
          </a:xfrm>
          <a:prstGeom prst="rect">
            <a:avLst/>
          </a:prstGeom>
          <a:noFill/>
        </p:spPr>
        <p:txBody>
          <a:bodyPr wrap="square" rtlCol="0">
            <a:spAutoFit/>
          </a:bodyPr>
          <a:lstStyle/>
          <a:p>
            <a:r>
              <a:rPr lang="cs-CZ" sz="2800" dirty="0"/>
              <a:t>Předmět uvádí do základních vědomostí v elektrotechnice. Vytváří předpoklad pro informovanou práci s elektrickým zařízením.  </a:t>
            </a:r>
            <a:endParaRPr lang="cs-CZ" sz="2800" dirty="0" smtClean="0"/>
          </a:p>
          <a:p>
            <a:r>
              <a:rPr lang="cs-CZ" sz="2800" dirty="0" smtClean="0"/>
              <a:t>Seznamuje se základními zákony popisujícími vztahy mezi obvodovými veličinami. </a:t>
            </a:r>
          </a:p>
          <a:p>
            <a:r>
              <a:rPr lang="cs-CZ" sz="2800" dirty="0" smtClean="0"/>
              <a:t> </a:t>
            </a:r>
            <a:endParaRPr lang="cs-CZ" sz="2800" dirty="0"/>
          </a:p>
        </p:txBody>
      </p:sp>
    </p:spTree>
    <p:extLst>
      <p:ext uri="{BB962C8B-B14F-4D97-AF65-F5344CB8AC3E}">
        <p14:creationId xmlns:p14="http://schemas.microsoft.com/office/powerpoint/2010/main" val="28921544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356321" y="1804398"/>
            <a:ext cx="11402101" cy="707886"/>
          </a:xfrm>
          <a:prstGeom prst="rect">
            <a:avLst/>
          </a:prstGeom>
          <a:noFill/>
        </p:spPr>
        <p:txBody>
          <a:bodyPr wrap="square" rtlCol="0">
            <a:spAutoFit/>
          </a:bodyPr>
          <a:lstStyle/>
          <a:p>
            <a:r>
              <a:rPr lang="cs-CZ" sz="4000" dirty="0" smtClean="0">
                <a:solidFill>
                  <a:srgbClr val="0070C0"/>
                </a:solidFill>
              </a:rPr>
              <a:t>Vstupní požadavky předmětu</a:t>
            </a:r>
            <a:endParaRPr lang="cs-CZ" sz="4000" b="1" dirty="0" smtClean="0">
              <a:solidFill>
                <a:srgbClr val="0070C0"/>
              </a:solidFill>
            </a:endParaRPr>
          </a:p>
        </p:txBody>
      </p:sp>
      <p:sp>
        <p:nvSpPr>
          <p:cNvPr id="8" name="TextovéPole 7"/>
          <p:cNvSpPr txBox="1"/>
          <p:nvPr/>
        </p:nvSpPr>
        <p:spPr>
          <a:xfrm>
            <a:off x="466163" y="2590800"/>
            <a:ext cx="11361925" cy="2831544"/>
          </a:xfrm>
          <a:prstGeom prst="rect">
            <a:avLst/>
          </a:prstGeom>
          <a:noFill/>
        </p:spPr>
        <p:txBody>
          <a:bodyPr wrap="square" rtlCol="0">
            <a:spAutoFit/>
          </a:bodyPr>
          <a:lstStyle/>
          <a:p>
            <a:pPr>
              <a:spcAft>
                <a:spcPts val="1200"/>
              </a:spcAft>
            </a:pPr>
            <a:r>
              <a:rPr lang="cs-CZ" altLang="cs-CZ" sz="2800" dirty="0" smtClean="0"/>
              <a:t>Dobrá znalost středoškolské matematiky a fyziky, která by měla být ověřena přijímací zkouškou</a:t>
            </a:r>
            <a:r>
              <a:rPr lang="cs-CZ" altLang="cs-CZ" sz="2800" dirty="0"/>
              <a:t>. Maturita z matematiky by měla být </a:t>
            </a:r>
            <a:r>
              <a:rPr lang="cs-CZ" altLang="cs-CZ" sz="2800" dirty="0" smtClean="0"/>
              <a:t>podmínkou přijetí ke studiu. </a:t>
            </a:r>
          </a:p>
          <a:p>
            <a:pPr>
              <a:spcAft>
                <a:spcPts val="1200"/>
              </a:spcAft>
            </a:pPr>
            <a:r>
              <a:rPr lang="cs-CZ" altLang="cs-CZ" sz="2800" dirty="0" smtClean="0"/>
              <a:t>Algebraické </a:t>
            </a:r>
            <a:r>
              <a:rPr lang="cs-CZ" altLang="cs-CZ" sz="2800" dirty="0" smtClean="0"/>
              <a:t>rovnice, komplexní aritmetika, exponenciální a goniometrické funkce. Z fyziky: základy elektrotechniky (napětí, proud, odpor, kapacita, indukčnost)</a:t>
            </a:r>
            <a:endParaRPr lang="cs-CZ" altLang="cs-CZ" sz="2800" dirty="0"/>
          </a:p>
        </p:txBody>
      </p:sp>
    </p:spTree>
    <p:extLst>
      <p:ext uri="{BB962C8B-B14F-4D97-AF65-F5344CB8AC3E}">
        <p14:creationId xmlns:p14="http://schemas.microsoft.com/office/powerpoint/2010/main" val="42244652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p:cNvSpPr txBox="1"/>
          <p:nvPr/>
        </p:nvSpPr>
        <p:spPr>
          <a:xfrm>
            <a:off x="356321" y="1804398"/>
            <a:ext cx="11402101" cy="707886"/>
          </a:xfrm>
          <a:prstGeom prst="rect">
            <a:avLst/>
          </a:prstGeom>
          <a:noFill/>
        </p:spPr>
        <p:txBody>
          <a:bodyPr wrap="square" rtlCol="0">
            <a:spAutoFit/>
          </a:bodyPr>
          <a:lstStyle/>
          <a:p>
            <a:r>
              <a:rPr lang="cs-CZ" sz="4000" dirty="0" smtClean="0">
                <a:solidFill>
                  <a:srgbClr val="0070C0"/>
                </a:solidFill>
              </a:rPr>
              <a:t>Výstupní znalosti, dovednosti, kompetence, …</a:t>
            </a:r>
            <a:endParaRPr lang="cs-CZ" sz="4000" b="1" dirty="0" smtClean="0">
              <a:solidFill>
                <a:srgbClr val="0070C0"/>
              </a:solidFill>
            </a:endParaRPr>
          </a:p>
        </p:txBody>
      </p:sp>
      <p:sp>
        <p:nvSpPr>
          <p:cNvPr id="6" name="TextovéPole 5"/>
          <p:cNvSpPr txBox="1"/>
          <p:nvPr/>
        </p:nvSpPr>
        <p:spPr>
          <a:xfrm>
            <a:off x="493058" y="2599764"/>
            <a:ext cx="11361925" cy="2554545"/>
          </a:xfrm>
          <a:prstGeom prst="rect">
            <a:avLst/>
          </a:prstGeom>
          <a:noFill/>
        </p:spPr>
        <p:txBody>
          <a:bodyPr wrap="square" rtlCol="0">
            <a:spAutoFit/>
          </a:bodyPr>
          <a:lstStyle/>
          <a:p>
            <a:pPr>
              <a:spcAft>
                <a:spcPts val="1200"/>
              </a:spcAft>
            </a:pPr>
            <a:r>
              <a:rPr lang="cs-CZ" altLang="cs-CZ" sz="2800" dirty="0" smtClean="0"/>
              <a:t>Znalosti: Algoritmy pro popis elektrických </a:t>
            </a:r>
            <a:r>
              <a:rPr lang="cs-CZ" altLang="cs-CZ" sz="2800" dirty="0" smtClean="0"/>
              <a:t>obvodů, principy činnosti jednoduchých elektrických zařízení.</a:t>
            </a:r>
          </a:p>
          <a:p>
            <a:pPr>
              <a:spcAft>
                <a:spcPts val="1200"/>
              </a:spcAft>
            </a:pPr>
            <a:r>
              <a:rPr lang="cs-CZ" altLang="cs-CZ" sz="2800" dirty="0" smtClean="0"/>
              <a:t>Dovednosti: Schopnost komunikace s odborníky zabezpečujícími nákup a provoz elektrotechnických zařízení.</a:t>
            </a:r>
          </a:p>
          <a:p>
            <a:pPr>
              <a:spcAft>
                <a:spcPts val="1200"/>
              </a:spcAft>
            </a:pPr>
            <a:r>
              <a:rPr lang="cs-CZ" altLang="cs-CZ" sz="2800" dirty="0" smtClean="0"/>
              <a:t>Kompetence: Kvalifikovaný dohled na elektrická zařízení</a:t>
            </a:r>
            <a:endParaRPr lang="cs-CZ" altLang="cs-CZ" sz="2800" dirty="0"/>
          </a:p>
        </p:txBody>
      </p:sp>
    </p:spTree>
    <p:extLst>
      <p:ext uri="{BB962C8B-B14F-4D97-AF65-F5344CB8AC3E}">
        <p14:creationId xmlns:p14="http://schemas.microsoft.com/office/powerpoint/2010/main" val="2475673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356321" y="1804398"/>
            <a:ext cx="11402101" cy="1323439"/>
          </a:xfrm>
          <a:prstGeom prst="rect">
            <a:avLst/>
          </a:prstGeom>
          <a:noFill/>
        </p:spPr>
        <p:txBody>
          <a:bodyPr wrap="square" rtlCol="0">
            <a:spAutoFit/>
          </a:bodyPr>
          <a:lstStyle/>
          <a:p>
            <a:r>
              <a:rPr lang="cs-CZ" sz="4000" dirty="0" smtClean="0">
                <a:solidFill>
                  <a:srgbClr val="0070C0"/>
                </a:solidFill>
              </a:rPr>
              <a:t>Koncepce výuky, dosavadní zkušenosti, dobrá výuková </a:t>
            </a:r>
            <a:r>
              <a:rPr lang="cs-CZ" sz="4000" dirty="0" smtClean="0">
                <a:solidFill>
                  <a:srgbClr val="0070C0"/>
                </a:solidFill>
              </a:rPr>
              <a:t>praxe (1)</a:t>
            </a:r>
            <a:endParaRPr lang="cs-CZ" sz="4000" b="1" dirty="0" smtClean="0">
              <a:solidFill>
                <a:srgbClr val="0070C0"/>
              </a:solidFill>
            </a:endParaRPr>
          </a:p>
        </p:txBody>
      </p:sp>
      <p:sp>
        <p:nvSpPr>
          <p:cNvPr id="11" name="TextovéPole 10"/>
          <p:cNvSpPr txBox="1"/>
          <p:nvPr/>
        </p:nvSpPr>
        <p:spPr>
          <a:xfrm>
            <a:off x="466164" y="3127837"/>
            <a:ext cx="11361925" cy="4278094"/>
          </a:xfrm>
          <a:prstGeom prst="rect">
            <a:avLst/>
          </a:prstGeom>
          <a:noFill/>
        </p:spPr>
        <p:txBody>
          <a:bodyPr wrap="square" rtlCol="0">
            <a:spAutoFit/>
          </a:bodyPr>
          <a:lstStyle/>
          <a:p>
            <a:pPr>
              <a:spcAft>
                <a:spcPts val="1200"/>
              </a:spcAft>
            </a:pPr>
            <a:r>
              <a:rPr lang="cs-CZ" altLang="cs-CZ" sz="2800" dirty="0" smtClean="0"/>
              <a:t>Výuka má klasický koncept přednášek a </a:t>
            </a:r>
            <a:r>
              <a:rPr lang="cs-CZ" altLang="cs-CZ" sz="2800" dirty="0" smtClean="0"/>
              <a:t>seminářů. Předmět je náročný pro studenty, kteří nemají vztah k ryze technickému obsahu předmětu a jimž chybí zázemí ve znalostech matematiky.</a:t>
            </a:r>
          </a:p>
          <a:p>
            <a:pPr>
              <a:spcAft>
                <a:spcPts val="1200"/>
              </a:spcAft>
            </a:pPr>
            <a:r>
              <a:rPr lang="cs-CZ" altLang="cs-CZ" sz="2800" dirty="0" smtClean="0"/>
              <a:t>Specifické je pravidelné bodově ohodnocené individuální zpracování otázek, které jsou připraveny a rozdány na konci každé přednášky. Vzniká tak tlak na účast na přednáškách. Předmět nemá skriptum omezené na sylabus, avšak studijní literatury je dostatek.</a:t>
            </a:r>
          </a:p>
          <a:p>
            <a:pPr>
              <a:spcAft>
                <a:spcPts val="1200"/>
              </a:spcAft>
            </a:pPr>
            <a:endParaRPr lang="cs-CZ" altLang="cs-CZ" sz="2800" dirty="0"/>
          </a:p>
        </p:txBody>
      </p:sp>
    </p:spTree>
    <p:extLst>
      <p:ext uri="{BB962C8B-B14F-4D97-AF65-F5344CB8AC3E}">
        <p14:creationId xmlns:p14="http://schemas.microsoft.com/office/powerpoint/2010/main" val="31286272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6928" y="3059766"/>
            <a:ext cx="11360889" cy="4031698"/>
          </a:xfrm>
        </p:spPr>
        <p:txBody>
          <a:bodyPr>
            <a:normAutofit/>
          </a:bodyPr>
          <a:lstStyle/>
          <a:p>
            <a:r>
              <a:rPr lang="cs-CZ" sz="2800" dirty="0" smtClean="0">
                <a:latin typeface="+mn-lt"/>
              </a:rPr>
              <a:t>Ve výuce je </a:t>
            </a:r>
            <a:r>
              <a:rPr lang="cs-CZ" sz="2800" dirty="0">
                <a:latin typeface="+mn-lt"/>
              </a:rPr>
              <a:t>pro názorné </a:t>
            </a:r>
            <a:r>
              <a:rPr lang="cs-CZ" sz="2800" dirty="0" smtClean="0">
                <a:latin typeface="+mn-lt"/>
              </a:rPr>
              <a:t>ověření vlastností obvodů využíván vynikající simulátor elektrických obvodů </a:t>
            </a:r>
            <a:r>
              <a:rPr lang="cs-CZ" sz="2800" dirty="0" err="1" smtClean="0">
                <a:latin typeface="+mn-lt"/>
              </a:rPr>
              <a:t>Micro</a:t>
            </a:r>
            <a:r>
              <a:rPr lang="cs-CZ" sz="2800" dirty="0" smtClean="0">
                <a:latin typeface="+mn-lt"/>
              </a:rPr>
              <a:t>-Cap. </a:t>
            </a:r>
          </a:p>
          <a:p>
            <a:r>
              <a:rPr lang="cs-CZ" sz="2800" dirty="0" smtClean="0">
                <a:latin typeface="+mn-lt"/>
              </a:rPr>
              <a:t>Atraktivitě výkladu by posloužila laboratorní měření. Naše zkušenost však ukazuje, že při relativně malé hodinové dotaci cvičení se laboratorní práce soustředí více na techniku obsluhy přístrojů, než na látku předmětu. Přínos pro předmět je pak malý. </a:t>
            </a:r>
          </a:p>
          <a:p>
            <a:r>
              <a:rPr lang="cs-CZ" sz="2800" dirty="0" smtClean="0">
                <a:latin typeface="+mn-lt"/>
              </a:rPr>
              <a:t>Pro tento </a:t>
            </a:r>
            <a:r>
              <a:rPr lang="cs-CZ" sz="2800" b="1" dirty="0" smtClean="0">
                <a:latin typeface="+mn-lt"/>
              </a:rPr>
              <a:t>teoretický </a:t>
            </a:r>
            <a:r>
              <a:rPr lang="cs-CZ" sz="2800" dirty="0" smtClean="0">
                <a:latin typeface="+mn-lt"/>
              </a:rPr>
              <a:t>předmět bez úpravy hodinové dotace by zavedení laboratorních měření příliš omezilo prostor pro výpočetní úlohy.</a:t>
            </a:r>
            <a:endParaRPr lang="cs-CZ" sz="2800" b="1" dirty="0">
              <a:latin typeface="+mn-lt"/>
            </a:endParaRPr>
          </a:p>
        </p:txBody>
      </p:sp>
      <p:sp>
        <p:nvSpPr>
          <p:cNvPr id="4" name="Nadpis 3"/>
          <p:cNvSpPr txBox="1">
            <a:spLocks noGrp="1"/>
          </p:cNvSpPr>
          <p:nvPr>
            <p:ph type="title"/>
          </p:nvPr>
        </p:nvSpPr>
        <p:spPr>
          <a:xfrm>
            <a:off x="359923" y="1800000"/>
            <a:ext cx="11467900" cy="1200329"/>
          </a:xfrm>
          <a:prstGeom prst="rect">
            <a:avLst/>
          </a:prstGeom>
          <a:noFill/>
        </p:spPr>
        <p:txBody>
          <a:bodyPr wrap="square" rtlCol="0">
            <a:spAutoFit/>
          </a:bodyPr>
          <a:lstStyle/>
          <a:p>
            <a:r>
              <a:rPr lang="cs-CZ" sz="4000" dirty="0" smtClean="0">
                <a:solidFill>
                  <a:srgbClr val="0070C0"/>
                </a:solidFill>
                <a:latin typeface="+mn-lt"/>
              </a:rPr>
              <a:t>Koncepce výuky, dosavadní zkušenosti, dobrá výuková </a:t>
            </a:r>
            <a:r>
              <a:rPr lang="cs-CZ" sz="4000" dirty="0" smtClean="0">
                <a:solidFill>
                  <a:srgbClr val="0070C0"/>
                </a:solidFill>
                <a:latin typeface="+mn-lt"/>
              </a:rPr>
              <a:t>praxe (2)</a:t>
            </a:r>
            <a:endParaRPr lang="cs-CZ" sz="4000" dirty="0" smtClean="0">
              <a:solidFill>
                <a:srgbClr val="0070C0"/>
              </a:solidFill>
              <a:latin typeface="+mn-lt"/>
            </a:endParaRPr>
          </a:p>
        </p:txBody>
      </p:sp>
    </p:spTree>
    <p:extLst>
      <p:ext uri="{BB962C8B-B14F-4D97-AF65-F5344CB8AC3E}">
        <p14:creationId xmlns:p14="http://schemas.microsoft.com/office/powerpoint/2010/main" val="32623569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p:cNvSpPr txBox="1"/>
          <p:nvPr/>
        </p:nvSpPr>
        <p:spPr>
          <a:xfrm>
            <a:off x="537881" y="1777504"/>
            <a:ext cx="11402101" cy="707886"/>
          </a:xfrm>
          <a:prstGeom prst="rect">
            <a:avLst/>
          </a:prstGeom>
          <a:noFill/>
        </p:spPr>
        <p:txBody>
          <a:bodyPr wrap="square" rtlCol="0">
            <a:spAutoFit/>
          </a:bodyPr>
          <a:lstStyle/>
          <a:p>
            <a:r>
              <a:rPr lang="cs-CZ" sz="4000" dirty="0" smtClean="0">
                <a:solidFill>
                  <a:srgbClr val="0070C0"/>
                </a:solidFill>
              </a:rPr>
              <a:t>Doporučení, „požadavky“ na ostatní předměty</a:t>
            </a:r>
            <a:endParaRPr lang="cs-CZ" sz="4000" b="1" dirty="0" smtClean="0">
              <a:solidFill>
                <a:srgbClr val="0070C0"/>
              </a:solidFill>
            </a:endParaRPr>
          </a:p>
        </p:txBody>
      </p:sp>
      <p:sp>
        <p:nvSpPr>
          <p:cNvPr id="6" name="TextovéPole 5"/>
          <p:cNvSpPr txBox="1"/>
          <p:nvPr/>
        </p:nvSpPr>
        <p:spPr>
          <a:xfrm>
            <a:off x="267754" y="2590799"/>
            <a:ext cx="11942354" cy="3539430"/>
          </a:xfrm>
          <a:prstGeom prst="rect">
            <a:avLst/>
          </a:prstGeom>
          <a:noFill/>
        </p:spPr>
        <p:txBody>
          <a:bodyPr wrap="square" rtlCol="0">
            <a:spAutoFit/>
          </a:bodyPr>
          <a:lstStyle/>
          <a:p>
            <a:pPr>
              <a:spcAft>
                <a:spcPts val="1200"/>
              </a:spcAft>
            </a:pPr>
            <a:r>
              <a:rPr lang="cs-CZ" altLang="cs-CZ" sz="2800" dirty="0" smtClean="0"/>
              <a:t>Výraznou pomocí by bylo, kdyby bylo v prvé matematice zařazeno shrnutí středoškolských znalostí exponenciálních a goniometrických funkcí, o komplexní aritmetice a funkcích a základ diferenciálního počtu. Diferenciálním rovnicím, zvláště řešení </a:t>
            </a:r>
            <a:r>
              <a:rPr lang="cs-CZ" altLang="cs-CZ" sz="2800" dirty="0" err="1" smtClean="0"/>
              <a:t>Laplaceovou</a:t>
            </a:r>
            <a:r>
              <a:rPr lang="cs-CZ" altLang="cs-CZ" sz="2800" dirty="0" smtClean="0"/>
              <a:t> transformací se „neradi“ vyhýbáme a jejich řešení předkládáme k uvěření. Kdyby elementární východisko k diferenciálním rovnicím bylo v prvých třech týdnech semestru druhé matematiky, teoretické elektrotechnice by to pomohlo.</a:t>
            </a:r>
            <a:endParaRPr lang="cs-CZ" altLang="cs-CZ" sz="2800" dirty="0"/>
          </a:p>
        </p:txBody>
      </p:sp>
    </p:spTree>
    <p:extLst>
      <p:ext uri="{BB962C8B-B14F-4D97-AF65-F5344CB8AC3E}">
        <p14:creationId xmlns:p14="http://schemas.microsoft.com/office/powerpoint/2010/main" val="17144596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p:cNvSpPr txBox="1"/>
          <p:nvPr/>
        </p:nvSpPr>
        <p:spPr>
          <a:xfrm>
            <a:off x="537881" y="1777504"/>
            <a:ext cx="11402101" cy="707886"/>
          </a:xfrm>
          <a:prstGeom prst="rect">
            <a:avLst/>
          </a:prstGeom>
          <a:noFill/>
        </p:spPr>
        <p:txBody>
          <a:bodyPr wrap="square" rtlCol="0">
            <a:spAutoFit/>
          </a:bodyPr>
          <a:lstStyle/>
          <a:p>
            <a:r>
              <a:rPr lang="cs-CZ" sz="4000" dirty="0" smtClean="0">
                <a:solidFill>
                  <a:srgbClr val="0070C0"/>
                </a:solidFill>
              </a:rPr>
              <a:t>Sdělení na závěr (poznatek k </a:t>
            </a:r>
            <a:r>
              <a:rPr lang="cs-CZ" sz="4000" dirty="0" err="1" smtClean="0">
                <a:solidFill>
                  <a:srgbClr val="0070C0"/>
                </a:solidFill>
              </a:rPr>
              <a:t>reakreditaci</a:t>
            </a:r>
            <a:r>
              <a:rPr lang="cs-CZ" sz="4000" dirty="0" smtClean="0">
                <a:solidFill>
                  <a:srgbClr val="0070C0"/>
                </a:solidFill>
              </a:rPr>
              <a:t>, …)</a:t>
            </a:r>
            <a:endParaRPr lang="cs-CZ" sz="4000" b="1" dirty="0" smtClean="0">
              <a:solidFill>
                <a:srgbClr val="0070C0"/>
              </a:solidFill>
            </a:endParaRPr>
          </a:p>
        </p:txBody>
      </p:sp>
      <p:sp>
        <p:nvSpPr>
          <p:cNvPr id="6" name="TextovéPole 5"/>
          <p:cNvSpPr txBox="1"/>
          <p:nvPr/>
        </p:nvSpPr>
        <p:spPr>
          <a:xfrm>
            <a:off x="537881" y="2590799"/>
            <a:ext cx="11361925" cy="954107"/>
          </a:xfrm>
          <a:prstGeom prst="rect">
            <a:avLst/>
          </a:prstGeom>
          <a:noFill/>
        </p:spPr>
        <p:txBody>
          <a:bodyPr wrap="square" rtlCol="0">
            <a:spAutoFit/>
          </a:bodyPr>
          <a:lstStyle/>
          <a:p>
            <a:pPr>
              <a:spcAft>
                <a:spcPts val="1200"/>
              </a:spcAft>
            </a:pPr>
            <a:r>
              <a:rPr lang="cs-CZ" altLang="cs-CZ" sz="2800" dirty="0" smtClean="0"/>
              <a:t>Po všech dosavadních zkušenostech považujeme obsah předmětu za optimální a nezbytný pro profil absolventa. </a:t>
            </a:r>
            <a:endParaRPr lang="cs-CZ" altLang="cs-CZ" sz="2800" dirty="0"/>
          </a:p>
        </p:txBody>
      </p:sp>
    </p:spTree>
    <p:extLst>
      <p:ext uri="{BB962C8B-B14F-4D97-AF65-F5344CB8AC3E}">
        <p14:creationId xmlns:p14="http://schemas.microsoft.com/office/powerpoint/2010/main" val="24427424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Moti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chnika">
      <a:majorFont>
        <a:latin typeface="Technika-Bold"/>
        <a:ea typeface=""/>
        <a:cs typeface=""/>
      </a:majorFont>
      <a:minorFont>
        <a:latin typeface="Technika"/>
        <a:ea typeface=""/>
        <a:cs typeface=""/>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owerPoint.potx" id="{B71AA5B8-C7FF-48E9-9DDE-A2C5C9558129}" vid="{D3855675-ED1A-4EE7-AB1F-F528BDA1156F}"/>
    </a:ext>
  </a:extLst>
</a:theme>
</file>

<file path=docProps/app.xml><?xml version="1.0" encoding="utf-8"?>
<Properties xmlns="http://schemas.openxmlformats.org/officeDocument/2006/extended-properties" xmlns:vt="http://schemas.openxmlformats.org/officeDocument/2006/docPropsVTypes">
  <Template>PowerPoint CZ</Template>
  <TotalTime>476</TotalTime>
  <Words>408</Words>
  <Application>Microsoft Office PowerPoint</Application>
  <PresentationFormat>Vlastní</PresentationFormat>
  <Paragraphs>31</Paragraphs>
  <Slides>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9</vt:i4>
      </vt:variant>
    </vt:vector>
  </HeadingPairs>
  <TitlesOfParts>
    <vt:vector size="13" baseType="lpstr">
      <vt:lpstr>Arial</vt:lpstr>
      <vt:lpstr>Technika</vt:lpstr>
      <vt:lpstr>Technika-Bold</vt:lpstr>
      <vt:lpstr>Motiv Office</vt:lpstr>
      <vt:lpstr>Pedagogická konference oboru Biomedicínský technik</vt:lpstr>
      <vt:lpstr>Prezentace aplikace PowerPoint</vt:lpstr>
      <vt:lpstr>Prezentace aplikace PowerPoint</vt:lpstr>
      <vt:lpstr>Prezentace aplikace PowerPoint</vt:lpstr>
      <vt:lpstr>Prezentace aplikace PowerPoint</vt:lpstr>
      <vt:lpstr>Prezentace aplikace PowerPoint</vt:lpstr>
      <vt:lpstr>Koncepce výuky, dosavadní zkušenosti, dobrá výuková praxe (2)</vt:lpstr>
      <vt:lpstr>Prezentace aplikace PowerPoint</vt:lpstr>
      <vt:lpstr>Prezentace aplikace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FBMI – OBORY BUDOUCNOSTI</dc:title>
  <dc:creator>skopaida</dc:creator>
  <cp:lastModifiedBy>uhlir</cp:lastModifiedBy>
  <cp:revision>35</cp:revision>
  <dcterms:created xsi:type="dcterms:W3CDTF">2016-10-24T11:40:37Z</dcterms:created>
  <dcterms:modified xsi:type="dcterms:W3CDTF">2017-01-29T10:44:25Z</dcterms:modified>
</cp:coreProperties>
</file>