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6" r:id="rId7"/>
    <p:sldId id="263" r:id="rId8"/>
    <p:sldId id="264" r:id="rId9"/>
    <p:sldId id="265" r:id="rId10"/>
  </p:sldIdLst>
  <p:sldSz cx="12192000" cy="6858000"/>
  <p:notesSz cx="6858000" cy="9144000"/>
  <p:embeddedFontLst>
    <p:embeddedFont>
      <p:font typeface="Technika" panose="020B0604020202020204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0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1804398"/>
            <a:ext cx="12192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17PBBUSS Úvod do systémů a signálů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(17ABBUSS)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4000" dirty="0" smtClean="0"/>
              <a:t>2+2 – </a:t>
            </a:r>
            <a:r>
              <a:rPr lang="cs-CZ" sz="4000" dirty="0" err="1" smtClean="0"/>
              <a:t>z,zk</a:t>
            </a:r>
            <a:r>
              <a:rPr lang="cs-CZ" sz="4000" dirty="0" smtClean="0"/>
              <a:t> - 4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</a:t>
            </a:r>
            <a:r>
              <a:rPr lang="cs-CZ" sz="4000" dirty="0"/>
              <a:t>2</a:t>
            </a:r>
            <a:r>
              <a:rPr lang="cs-CZ" sz="4000" dirty="0" smtClean="0"/>
              <a:t>.r./ZS – 3. sem</a:t>
            </a:r>
            <a:r>
              <a:rPr lang="cs-CZ" sz="4000" dirty="0"/>
              <a:t>. – předmět </a:t>
            </a:r>
            <a:r>
              <a:rPr lang="cs-CZ" sz="4000" dirty="0" smtClean="0"/>
              <a:t>P</a:t>
            </a:r>
            <a:endParaRPr lang="cs-CZ" sz="4000" dirty="0"/>
          </a:p>
          <a:p>
            <a:pPr algn="ctr"/>
            <a:endParaRPr lang="cs-CZ" sz="4000" dirty="0"/>
          </a:p>
          <a:p>
            <a:pPr algn="ctr"/>
            <a:r>
              <a:rPr lang="cs-CZ" sz="4000" u="sng" dirty="0" smtClean="0"/>
              <a:t>Kauler, J.</a:t>
            </a:r>
            <a:r>
              <a:rPr lang="cs-CZ" sz="4000" dirty="0" smtClean="0"/>
              <a:t> 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S</a:t>
            </a:r>
            <a:r>
              <a:rPr lang="cs-CZ" sz="2800" dirty="0" smtClean="0"/>
              <a:t>eznámit </a:t>
            </a:r>
            <a:r>
              <a:rPr lang="cs-CZ" sz="2800" dirty="0"/>
              <a:t>studenty se základy zpracování signálů, zejména s operacemi v časové a frekvenční oblasti. Důraz je kladen na důkladné pochopení Fourierovy </a:t>
            </a:r>
            <a:r>
              <a:rPr lang="cs-CZ" sz="2800" dirty="0" smtClean="0"/>
              <a:t>analýzy</a:t>
            </a:r>
            <a:r>
              <a:rPr lang="cs-CZ" sz="2800" dirty="0"/>
              <a:t> </a:t>
            </a:r>
            <a:r>
              <a:rPr lang="cs-CZ" sz="2800" dirty="0" smtClean="0"/>
              <a:t>a její využití pro zpracování biologických a jiných signálů.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S</a:t>
            </a:r>
            <a:r>
              <a:rPr lang="cs-CZ" sz="2800" dirty="0" smtClean="0"/>
              <a:t>eznámení </a:t>
            </a:r>
            <a:r>
              <a:rPr lang="cs-CZ" sz="2800" dirty="0"/>
              <a:t>studentů se systémy, jejich vlastnostmi a popisem. Důraz je kladen na vnější a vnitřní popis lineárních dynamických </a:t>
            </a:r>
            <a:r>
              <a:rPr lang="cs-CZ" sz="2800" dirty="0" smtClean="0"/>
              <a:t>systémů, algebraická kritéria stability a kvality regulačního děje. Návrh parametrů regulátoru za účelem dosažení požadovaného chování regulačního děje.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Schopnost pracovat v prostředí </a:t>
            </a:r>
            <a:r>
              <a:rPr lang="cs-CZ" altLang="cs-CZ" sz="2800" dirty="0" err="1" smtClean="0"/>
              <a:t>Matlab</a:t>
            </a:r>
            <a:r>
              <a:rPr lang="cs-CZ" altLang="cs-CZ" sz="2800" dirty="0" smtClean="0"/>
              <a:t>/</a:t>
            </a:r>
            <a:r>
              <a:rPr lang="cs-CZ" altLang="cs-CZ" sz="2800" dirty="0" err="1" smtClean="0"/>
              <a:t>Simulink</a:t>
            </a:r>
            <a:endParaRPr lang="cs-CZ" altLang="cs-CZ" sz="28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Znalost integrálních transformací </a:t>
            </a:r>
            <a:r>
              <a:rPr lang="cs-CZ" altLang="cs-CZ" sz="2800" dirty="0" err="1" smtClean="0"/>
              <a:t>Laplaceovy</a:t>
            </a:r>
            <a:r>
              <a:rPr lang="cs-CZ" altLang="cs-CZ" sz="2800" dirty="0" smtClean="0"/>
              <a:t>, </a:t>
            </a:r>
            <a:r>
              <a:rPr lang="cs-CZ" altLang="cs-CZ" sz="2800" dirty="0" smtClean="0"/>
              <a:t>Fourierovy a Zet transformace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Znalost řešení lineárních diferenciálních a diferenčních rovnic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Znalost komplexních čísel</a:t>
            </a:r>
            <a:endParaRPr lang="cs-CZ" altLang="cs-CZ" sz="28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V oblasti signálů umí student řešit úlohy získání modulového a fázového spektra od spojitých a diskrétních signálů ať již periodických nebo neperiodických.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err="1" smtClean="0"/>
              <a:t>Návrch</a:t>
            </a:r>
            <a:r>
              <a:rPr lang="cs-CZ" altLang="cs-CZ" sz="2800" dirty="0" smtClean="0"/>
              <a:t> číslicových filtrů </a:t>
            </a:r>
            <a:r>
              <a:rPr lang="cs-CZ" altLang="cs-CZ" sz="2800" dirty="0" smtClean="0"/>
              <a:t>pro </a:t>
            </a:r>
            <a:r>
              <a:rPr lang="cs-CZ" altLang="cs-CZ" sz="2800" dirty="0" smtClean="0"/>
              <a:t>zpracování biologických a jiných signálů, za účelem odfiltrování šumu, nebo selekce vybraných částí signálu.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Vzorkovací teorém a význam vzorkovače/tvarovače pro převod spojitého signálu na diskrétní vhodný pro další zpracování.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578767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94721" y="2297596"/>
            <a:ext cx="11225591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V oblasti systémů umí student pro analýzu i syntézu regulačních obvodů využít algebraické kritéria, </a:t>
            </a:r>
            <a:r>
              <a:rPr lang="cs-CZ" altLang="cs-CZ" sz="2800" dirty="0" err="1" smtClean="0"/>
              <a:t>logaritmicko</a:t>
            </a:r>
            <a:r>
              <a:rPr lang="cs-CZ" altLang="cs-CZ" sz="2800" dirty="0" smtClean="0"/>
              <a:t> frekvenční charakteristiky a polohy kořenů charakteristické rovnice v komplexní rovině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Student je schopen navrhnout parametry maticového regulátoru pro zajištění autonomního řízení </a:t>
            </a:r>
            <a:r>
              <a:rPr lang="cs-CZ" altLang="cs-CZ" sz="2800" dirty="0" err="1" smtClean="0"/>
              <a:t>mnohorozměrových</a:t>
            </a:r>
            <a:r>
              <a:rPr lang="cs-CZ" altLang="cs-CZ" sz="2800" dirty="0" smtClean="0"/>
              <a:t> systémů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 Student umí provést návrh regulace s ohledem na řád </a:t>
            </a:r>
            <a:r>
              <a:rPr lang="cs-CZ" altLang="cs-CZ" sz="2800" dirty="0" err="1" smtClean="0"/>
              <a:t>astatismu</a:t>
            </a:r>
            <a:r>
              <a:rPr lang="cs-CZ" altLang="cs-CZ" sz="2800" dirty="0" smtClean="0"/>
              <a:t>, potažmo na přesnost řízení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53401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3127837"/>
            <a:ext cx="113619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Přednášky a cvičení jsou koncipovány provázaně tak, aby cvičení dokazovali a ověřovali teoretické znalosti z přednášek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Studenti musí umět řešit úlohy jako je návrh číslicového filtru nebo návrh parametrů regulátoru tzv. ručně bez sw pomůcek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Programy vytvářené v prostředí </a:t>
            </a:r>
            <a:r>
              <a:rPr lang="cs-CZ" altLang="cs-CZ" sz="2800" dirty="0" err="1" smtClean="0"/>
              <a:t>Matlab</a:t>
            </a:r>
            <a:r>
              <a:rPr lang="cs-CZ" altLang="cs-CZ" sz="2800" dirty="0" smtClean="0"/>
              <a:t>/</a:t>
            </a:r>
            <a:r>
              <a:rPr lang="cs-CZ" altLang="cs-CZ" sz="2800" dirty="0" err="1" smtClean="0"/>
              <a:t>Simulink</a:t>
            </a:r>
            <a:r>
              <a:rPr lang="cs-CZ" altLang="cs-CZ" sz="2800" dirty="0" smtClean="0"/>
              <a:t> na cvičení jsou chápány pouze pro kontrolu numerického cvičení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Studentům by prospělo více cvičení z matematiky v oblasti diferenčních rovnic a Zet transformace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V </a:t>
            </a:r>
            <a:r>
              <a:rPr lang="cs-CZ" altLang="cs-CZ" sz="2800" dirty="0" smtClean="0"/>
              <a:t>případě zájmu by bylo možné rozšířit předmět o optimální řízení (kritéria </a:t>
            </a:r>
            <a:r>
              <a:rPr lang="cs-CZ" altLang="cs-CZ" sz="2800" dirty="0" err="1" smtClean="0"/>
              <a:t>optimality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Potrjaginův</a:t>
            </a:r>
            <a:r>
              <a:rPr lang="cs-CZ" altLang="cs-CZ" sz="2800" dirty="0" smtClean="0"/>
              <a:t> princip minima), které je důležité z hlediska zkrácení doby regulace nebo minimalizace spotřeby energie.</a:t>
            </a:r>
            <a:endParaRPr lang="cs-CZ" altLang="cs-CZ" sz="2800" dirty="0"/>
          </a:p>
          <a:p>
            <a:pPr>
              <a:spcAft>
                <a:spcPts val="1200"/>
              </a:spcAft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840</TotalTime>
  <Words>319</Words>
  <Application>Microsoft Office PowerPoint</Application>
  <PresentationFormat>Vlastní</PresentationFormat>
  <Paragraphs>33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Technika-Bold</vt:lpstr>
      <vt:lpstr>Technika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kauli</cp:lastModifiedBy>
  <cp:revision>51</cp:revision>
  <dcterms:created xsi:type="dcterms:W3CDTF">2016-10-24T11:40:37Z</dcterms:created>
  <dcterms:modified xsi:type="dcterms:W3CDTF">2017-01-30T16:23:32Z</dcterms:modified>
</cp:coreProperties>
</file>