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24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8588" y="1804398"/>
            <a:ext cx="1159842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17PBBZLN Zdravotnická legislativa a normy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(17ABBZLN)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1+1 – </a:t>
            </a:r>
            <a:r>
              <a:rPr lang="cs-CZ" sz="4000" dirty="0" err="1" smtClean="0"/>
              <a:t>kl.z</a:t>
            </a:r>
            <a:r>
              <a:rPr lang="cs-CZ" sz="4000" dirty="0" smtClean="0"/>
              <a:t> - 2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3.r./ZS – 5. sem</a:t>
            </a:r>
            <a:r>
              <a:rPr lang="cs-CZ" sz="4000" dirty="0"/>
              <a:t>. – předmět P</a:t>
            </a:r>
          </a:p>
          <a:p>
            <a:pPr algn="ctr"/>
            <a:endParaRPr lang="cs-CZ" sz="4000" dirty="0"/>
          </a:p>
          <a:p>
            <a:pPr algn="ctr"/>
            <a:r>
              <a:rPr lang="cs-CZ" sz="4000" u="sng" dirty="0" smtClean="0"/>
              <a:t>Kubátová, I.</a:t>
            </a:r>
            <a:r>
              <a:rPr lang="cs-CZ" sz="4000" dirty="0" smtClean="0"/>
              <a:t>, </a:t>
            </a:r>
            <a:r>
              <a:rPr lang="cs-CZ" sz="4000" dirty="0"/>
              <a:t>Kneppo, P</a:t>
            </a:r>
            <a:r>
              <a:rPr lang="cs-CZ" sz="4000" dirty="0" smtClean="0"/>
              <a:t>., Gajdoš, O.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8650" y="2565760"/>
            <a:ext cx="1136192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Cílem předmětu je seznámit studenty s legislativními požadavky z oblastí souvisejících s oborem biomedicínský techni</a:t>
            </a:r>
            <a:r>
              <a:rPr lang="cs-CZ" altLang="cs-CZ" sz="2800" dirty="0" smtClean="0"/>
              <a:t>k. Předmět je především zaměřen na zákon č. 268/2014 Sb., o zdravotnických prostředcích, a to z pohledu uvedení výrobku na trh, klinického hodnocení a provozu. Dále je probírána problematika norem, zákony související s poskytováním zdravotních služeb, a dále zákonné podmínky a specifika oboru biomedicínský technik. Cvičení jsou koncipována jako řešení praktických problémů, se kterými se studenti mohou v následné praxi setkat.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U studentů se předpokládá znalost základních principů fungování zdravotnické techniky, a to z důvodů praktických úkolů na cvičeních, kde např. řeší problematiku klinických hodnocení, či analýzy rizik, pro které je znalost vybrané techniky velmi podstatná.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000" dirty="0" smtClean="0"/>
              <a:t>Znalost legislativních podmínek: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cs-CZ" altLang="cs-CZ" sz="2000" dirty="0" smtClean="0"/>
              <a:t>uvedení </a:t>
            </a:r>
            <a:r>
              <a:rPr lang="cs-CZ" altLang="cs-CZ" sz="2000" dirty="0" smtClean="0"/>
              <a:t>ZP </a:t>
            </a:r>
            <a:r>
              <a:rPr lang="cs-CZ" altLang="cs-CZ" sz="2000" dirty="0" smtClean="0"/>
              <a:t>na trh, </a:t>
            </a:r>
            <a:r>
              <a:rPr lang="cs-CZ" altLang="cs-CZ" sz="2000" dirty="0" smtClean="0"/>
              <a:t>klinického hodnocení ZP, </a:t>
            </a:r>
            <a:r>
              <a:rPr lang="cs-CZ" altLang="cs-CZ" sz="2000" dirty="0" smtClean="0"/>
              <a:t>servisu a provozu ZP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cs-CZ" altLang="cs-CZ" sz="2000" dirty="0"/>
              <a:t>v</a:t>
            </a:r>
            <a:r>
              <a:rPr lang="cs-CZ" altLang="cs-CZ" sz="2000" dirty="0" smtClean="0"/>
              <a:t> oblasti využívání harmonizovaných norem, norem ISO a jejich aplikace v provozu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cs-CZ" altLang="cs-CZ" sz="2000" dirty="0" smtClean="0"/>
              <a:t>práv a povinností zdravotnických pracovníků se specializací biomedicínský technik</a:t>
            </a:r>
          </a:p>
          <a:p>
            <a:pPr>
              <a:spcAft>
                <a:spcPts val="1200"/>
              </a:spcAft>
            </a:pPr>
            <a:r>
              <a:rPr lang="cs-CZ" altLang="cs-CZ" sz="2000" dirty="0" smtClean="0"/>
              <a:t>Orientace v problematice: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cs-CZ" altLang="cs-CZ" sz="2000" dirty="0"/>
              <a:t>p</a:t>
            </a:r>
            <a:r>
              <a:rPr lang="cs-CZ" altLang="cs-CZ" sz="2000" dirty="0" smtClean="0"/>
              <a:t>oskytování zdravotnických služeb 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cs-CZ" altLang="cs-CZ" sz="2000" dirty="0" smtClean="0"/>
              <a:t>RZPRO a role podstatných orgánů z pohledu ZP (MZ </a:t>
            </a:r>
            <a:r>
              <a:rPr lang="cs-CZ" altLang="cs-CZ" sz="2000" dirty="0" smtClean="0"/>
              <a:t>ČR, SÚKL)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cs-CZ" altLang="cs-CZ" sz="2000" dirty="0"/>
              <a:t>a</a:t>
            </a:r>
            <a:r>
              <a:rPr lang="cs-CZ" altLang="cs-CZ" sz="2000" dirty="0" smtClean="0"/>
              <a:t>kreditace a notifikace ZP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400" dirty="0" smtClean="0"/>
              <a:t>Výuka je koncipována standardní formou v rozsahu 1+1</a:t>
            </a:r>
            <a:r>
              <a:rPr lang="cs-CZ" altLang="cs-CZ" sz="24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cs-CZ" altLang="cs-CZ" sz="2400" dirty="0" smtClean="0"/>
              <a:t>První část semestru probíhají přednášky, další část semestru je zaměřena na cvičení:</a:t>
            </a:r>
          </a:p>
          <a:p>
            <a:pPr>
              <a:spcAft>
                <a:spcPts val="1200"/>
              </a:spcAft>
            </a:pPr>
            <a:r>
              <a:rPr lang="cs-CZ" altLang="cs-CZ" sz="2400" dirty="0"/>
              <a:t>	</a:t>
            </a:r>
            <a:r>
              <a:rPr lang="cs-CZ" altLang="cs-CZ" sz="2400" dirty="0" smtClean="0"/>
              <a:t>- řešení reálných případů z praxe z legislativního pohledu</a:t>
            </a:r>
          </a:p>
          <a:p>
            <a:pPr>
              <a:spcAft>
                <a:spcPts val="1200"/>
              </a:spcAft>
            </a:pPr>
            <a:r>
              <a:rPr lang="cs-CZ" altLang="cs-CZ" sz="2400" dirty="0"/>
              <a:t>C</a:t>
            </a:r>
            <a:r>
              <a:rPr lang="cs-CZ" altLang="cs-CZ" sz="2400" dirty="0" smtClean="0"/>
              <a:t>vičení jsou navázána na přednášky, </a:t>
            </a:r>
            <a:r>
              <a:rPr lang="cs-CZ" altLang="cs-CZ" sz="2400" dirty="0" smtClean="0"/>
              <a:t>studenti jsou hodnoceny za práci na cvičeních.</a:t>
            </a:r>
          </a:p>
          <a:p>
            <a:pPr>
              <a:spcAft>
                <a:spcPts val="1200"/>
              </a:spcAft>
            </a:pPr>
            <a:r>
              <a:rPr lang="cs-CZ" altLang="cs-CZ" sz="2400" dirty="0" smtClean="0"/>
              <a:t>Studenti jsou zpravidla na cvičení připraveni (jsou dopředu informováni o tématu, které se bude řešit).</a:t>
            </a: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Více upozor</a:t>
            </a:r>
            <a:r>
              <a:rPr lang="cs-CZ" altLang="cs-CZ" sz="2800" dirty="0" smtClean="0"/>
              <a:t>ňovat na legislativní aspekty související především s provozem ZP.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Plán do budoucna: 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cs-CZ" altLang="cs-CZ" sz="2800" dirty="0" smtClean="0"/>
              <a:t>více zapojit studenty z hlediska práce s novými informacemi a aktualitami z oblasti zdravotnické legislativy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cs-CZ" altLang="cs-CZ" sz="2800" dirty="0"/>
              <a:t>z</a:t>
            </a:r>
            <a:r>
              <a:rPr lang="cs-CZ" altLang="cs-CZ" sz="2800" dirty="0" smtClean="0"/>
              <a:t>aměřit se na provázanost norem, vyhlášek a zákonů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5635</TotalTime>
  <Words>236</Words>
  <Application>Microsoft Macintosh PowerPoint</Application>
  <PresentationFormat>Custom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Technika-Bold</vt:lpstr>
      <vt:lpstr>Technika</vt:lpstr>
      <vt:lpstr>Motiv Office</vt:lpstr>
      <vt:lpstr>Pedagogická konference oboru Biomedicínský technik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Ivana Juřičková</cp:lastModifiedBy>
  <cp:revision>35</cp:revision>
  <dcterms:created xsi:type="dcterms:W3CDTF">2016-10-24T11:40:37Z</dcterms:created>
  <dcterms:modified xsi:type="dcterms:W3CDTF">2017-01-30T13:38:48Z</dcterms:modified>
</cp:coreProperties>
</file>