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5" r:id="rId8"/>
  </p:sldIdLst>
  <p:sldSz cx="12192000" cy="6858000"/>
  <p:notesSz cx="6858000" cy="9144000"/>
  <p:embeddedFontLst>
    <p:embeddedFont>
      <p:font typeface="Technika-Bold" panose="00000600000000000000" charset="-18"/>
      <p:regular r:id="rId9"/>
    </p:embeddedFont>
    <p:embeddedFont>
      <p:font typeface="Technika" panose="00000500000000000000" pitchFamily="2" charset="-18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54912" y="1804398"/>
            <a:ext cx="1140210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17PBBZPD Základy patologie, hygieny a epidemiologie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(17ABBZPD)</a:t>
            </a:r>
          </a:p>
          <a:p>
            <a:pPr algn="ctr"/>
            <a:endParaRPr lang="cs-CZ" sz="2800" dirty="0" smtClean="0"/>
          </a:p>
          <a:p>
            <a:pPr algn="ctr"/>
            <a:r>
              <a:rPr lang="cs-CZ" sz="4000" dirty="0" smtClean="0"/>
              <a:t>3+0 – </a:t>
            </a:r>
            <a:r>
              <a:rPr lang="cs-CZ" sz="4000" dirty="0" err="1" smtClean="0"/>
              <a:t>zk</a:t>
            </a:r>
            <a:r>
              <a:rPr lang="cs-CZ" sz="4000" dirty="0" smtClean="0"/>
              <a:t> - 4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2.r./LS – 4. sem</a:t>
            </a:r>
            <a:r>
              <a:rPr lang="cs-CZ" sz="4000" dirty="0"/>
              <a:t>. – předmět P</a:t>
            </a:r>
          </a:p>
          <a:p>
            <a:pPr algn="ctr"/>
            <a:endParaRPr lang="cs-CZ" sz="4000" dirty="0"/>
          </a:p>
          <a:p>
            <a:pPr algn="ctr"/>
            <a:r>
              <a:rPr lang="cs-CZ" sz="4000" dirty="0" smtClean="0"/>
              <a:t>Pavlík, E., </a:t>
            </a:r>
            <a:r>
              <a:rPr lang="cs-CZ" sz="4000" u="sng" dirty="0" smtClean="0"/>
              <a:t>Navrátil, L.</a:t>
            </a:r>
            <a:r>
              <a:rPr lang="cs-CZ" sz="4000" dirty="0" smtClean="0"/>
              <a:t>, Drnková, B., </a:t>
            </a:r>
            <a:r>
              <a:rPr lang="cs-CZ" sz="4000" dirty="0" err="1" smtClean="0"/>
              <a:t>Obitková</a:t>
            </a:r>
            <a:r>
              <a:rPr lang="cs-CZ" sz="4000" smtClean="0"/>
              <a:t>, D.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944145"/>
            <a:ext cx="113619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/>
              <a:t>Předmět poskytuje stručný, přehledný a ucelený obraz o oborech především vnitřního lékařství, hygieny a epidemiologie. Jeho smyslem je seznámit posluchače se základními chorobami, s jejich primární a sekundární prevencí a definovat termíny spojené s posouzením zdravotního stavu nemocného.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74789" y="2789207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základní znalosti z anato</a:t>
            </a:r>
            <a:r>
              <a:rPr lang="cs-CZ" altLang="cs-CZ" sz="2800" dirty="0" smtClean="0"/>
              <a:t>mie a fyziologie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75805" y="2806798"/>
            <a:ext cx="11361925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cs-CZ" sz="2800" dirty="0"/>
              <a:t>Student by měl být schopen porovnat a rozlišit metody zdravotního vyšetření, popsat postup základního klinického vyšetření a pochopit jeho podstatu a význam. Musí mít znalosti o způsobu a metodách monitorování zdravotního stavu nemocného. </a:t>
            </a:r>
            <a:endParaRPr lang="cs-CZ" sz="2800" dirty="0" smtClean="0"/>
          </a:p>
          <a:p>
            <a:pPr marL="457200" indent="-457200">
              <a:spcAft>
                <a:spcPts val="1200"/>
              </a:spcAft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cs-CZ" altLang="cs-CZ" sz="2800" dirty="0" smtClean="0"/>
              <a:t>Získat znalosti z oblasti preventivní medicíny včetně základních poznatků z poznatků hygieny a epidemiologie.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79044" y="1511099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19220" y="3103126"/>
            <a:ext cx="1136192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spojení předmětů patologie s hygienou a epidemiologií je problematické – značný objem nesourodých informací, malá odborná provázanost, jiná koncepce (obor patologie je na pomezí preklinických a klinických oborů zatímco hygiena a epidemiologie jsou obory klinické/preventivní;</a:t>
            </a:r>
          </a:p>
          <a:p>
            <a:pPr marL="457200" indent="-4572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chybí málo „spojovacích můstků“;</a:t>
            </a:r>
          </a:p>
          <a:p>
            <a:pPr marL="457200" indent="-4572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pro studium patologie nemají studenti žádné znalosti z histologie;</a:t>
            </a:r>
          </a:p>
          <a:p>
            <a:pPr marL="457200" indent="-4572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učit interní obory bez základních znalostí patologie je rovněž problematické a s ohledem na zaměření oboru i zbytečné;</a:t>
            </a:r>
          </a:p>
          <a:p>
            <a:pPr marL="457200" indent="-4572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ověřování znalostí je složité a </a:t>
            </a:r>
            <a:r>
              <a:rPr lang="cs-CZ" altLang="cs-CZ" sz="2000" smtClean="0"/>
              <a:t>vede k </a:t>
            </a:r>
            <a:r>
              <a:rPr lang="cs-CZ" altLang="cs-CZ" sz="2000" dirty="0" smtClean="0"/>
              <a:t>částečně oprávněným stížnostem studentů.</a:t>
            </a:r>
          </a:p>
          <a:p>
            <a:pPr marL="457200" indent="-4572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485390"/>
            <a:ext cx="11361925" cy="4608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altLang="cs-CZ" sz="2800" dirty="0" smtClean="0"/>
              <a:t>V rámci reakreditace navrhujeme rozdělení předmětu na dva předměty:</a:t>
            </a:r>
          </a:p>
          <a:p>
            <a:pPr>
              <a:spcAft>
                <a:spcPts val="300"/>
              </a:spcAft>
            </a:pPr>
            <a:r>
              <a:rPr lang="cs-CZ" alt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Patologie</a:t>
            </a:r>
            <a:r>
              <a:rPr lang="cs-CZ" altLang="cs-CZ" sz="2800" dirty="0" smtClean="0">
                <a:solidFill>
                  <a:srgbClr val="FF0000"/>
                </a:solidFill>
              </a:rPr>
              <a:t> – LS 1/0, Z, as. MUDr. Daniela </a:t>
            </a:r>
            <a:r>
              <a:rPr lang="cs-CZ" altLang="cs-CZ" sz="2800" dirty="0" err="1" smtClean="0">
                <a:solidFill>
                  <a:srgbClr val="FF0000"/>
                </a:solidFill>
              </a:rPr>
              <a:t>Obitková</a:t>
            </a:r>
            <a:r>
              <a:rPr lang="cs-CZ" altLang="cs-CZ" sz="2800" dirty="0" smtClean="0">
                <a:solidFill>
                  <a:srgbClr val="FF0000"/>
                </a:solidFill>
              </a:rPr>
              <a:t> (garant), as. Ing. Yulia Efremova</a:t>
            </a:r>
          </a:p>
          <a:p>
            <a:pPr marL="342900" indent="-342900">
              <a:spcAft>
                <a:spcPts val="300"/>
              </a:spcAft>
              <a:buFontTx/>
              <a:buChar char="-"/>
            </a:pPr>
            <a:r>
              <a:rPr lang="cs-CZ" altLang="cs-CZ" sz="2000" i="1" dirty="0" smtClean="0">
                <a:solidFill>
                  <a:srgbClr val="FF0000"/>
                </a:solidFill>
              </a:rPr>
              <a:t>obecná patologie (vyšetřovací metody, regresivní a progresivní změny, zánět, metaplazie);</a:t>
            </a:r>
          </a:p>
          <a:p>
            <a:pPr marL="342900" indent="-342900">
              <a:spcAft>
                <a:spcPts val="300"/>
              </a:spcAft>
              <a:buFontTx/>
              <a:buChar char="-"/>
            </a:pPr>
            <a:r>
              <a:rPr lang="cs-CZ" altLang="cs-CZ" sz="2000" i="1" dirty="0" smtClean="0">
                <a:solidFill>
                  <a:srgbClr val="FF0000"/>
                </a:solidFill>
              </a:rPr>
              <a:t>speciální patologie (poruchy oběhu krve, šok, </a:t>
            </a:r>
            <a:r>
              <a:rPr lang="cs-CZ" altLang="cs-CZ" sz="2000" i="1" dirty="0" smtClean="0">
                <a:solidFill>
                  <a:srgbClr val="FF0000"/>
                </a:solidFill>
              </a:rPr>
              <a:t>n</a:t>
            </a:r>
            <a:r>
              <a:rPr lang="cs-CZ" altLang="cs-CZ" sz="2000" i="1" dirty="0" smtClean="0">
                <a:solidFill>
                  <a:srgbClr val="FF0000"/>
                </a:solidFill>
              </a:rPr>
              <a:t>ádorová onemocnění);</a:t>
            </a:r>
          </a:p>
          <a:p>
            <a:pPr>
              <a:spcAft>
                <a:spcPts val="300"/>
              </a:spcAft>
            </a:pPr>
            <a:endParaRPr lang="cs-CZ" altLang="cs-CZ" sz="20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spcAft>
                <a:spcPts val="300"/>
              </a:spcAft>
            </a:pPr>
            <a:r>
              <a:rPr lang="cs-CZ" altLang="cs-CZ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Hygiena a epidemiologie </a:t>
            </a:r>
            <a:r>
              <a:rPr lang="cs-CZ" altLang="cs-CZ" sz="2800" dirty="0" smtClean="0">
                <a:solidFill>
                  <a:schemeClr val="accent6">
                    <a:lumMod val="75000"/>
                  </a:schemeClr>
                </a:solidFill>
              </a:rPr>
              <a:t>– LS 2/0, </a:t>
            </a:r>
            <a:r>
              <a:rPr lang="cs-CZ" altLang="cs-CZ" sz="2800" dirty="0" err="1" smtClean="0">
                <a:solidFill>
                  <a:schemeClr val="accent6">
                    <a:lumMod val="75000"/>
                  </a:schemeClr>
                </a:solidFill>
              </a:rPr>
              <a:t>KZ</a:t>
            </a:r>
            <a:r>
              <a:rPr lang="cs-CZ" altLang="cs-CZ" sz="2800" dirty="0" smtClean="0">
                <a:solidFill>
                  <a:schemeClr val="accent6">
                    <a:lumMod val="75000"/>
                  </a:schemeClr>
                </a:solidFill>
              </a:rPr>
              <a:t>, odb. as. MUDr. Emil Pavlík, CSc. (</a:t>
            </a:r>
            <a:r>
              <a:rPr lang="cs-CZ" altLang="cs-CZ" sz="2800" dirty="0" err="1" smtClean="0">
                <a:solidFill>
                  <a:schemeClr val="accent6">
                    <a:lumMod val="75000"/>
                  </a:schemeClr>
                </a:solidFill>
              </a:rPr>
              <a:t>gar</a:t>
            </a:r>
            <a:r>
              <a:rPr lang="cs-CZ" altLang="cs-CZ" sz="2800" dirty="0" smtClean="0">
                <a:solidFill>
                  <a:schemeClr val="accent6">
                    <a:lumMod val="75000"/>
                  </a:schemeClr>
                </a:solidFill>
              </a:rPr>
              <a:t>.), MUDr. Barbora Drnková</a:t>
            </a:r>
          </a:p>
          <a:p>
            <a:pPr>
              <a:spcAft>
                <a:spcPts val="300"/>
              </a:spcAft>
            </a:pPr>
            <a:r>
              <a:rPr lang="cs-CZ" altLang="cs-CZ" sz="2000" i="1" dirty="0" smtClean="0">
                <a:solidFill>
                  <a:schemeClr val="accent6">
                    <a:lumMod val="75000"/>
                  </a:schemeClr>
                </a:solidFill>
              </a:rPr>
              <a:t>-     ve stávajícím rozsahu výuky.</a:t>
            </a:r>
            <a:endParaRPr lang="cs-CZ" altLang="cs-CZ" sz="20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spcAft>
                <a:spcPts val="1200"/>
              </a:spcAft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409</TotalTime>
  <Words>280</Words>
  <Application>Microsoft Office PowerPoint</Application>
  <PresentationFormat>Širokoúhlá obrazovka</PresentationFormat>
  <Paragraphs>30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Wingdings</vt:lpstr>
      <vt:lpstr>Technika-Bold</vt:lpstr>
      <vt:lpstr>Technika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LN</cp:lastModifiedBy>
  <cp:revision>34</cp:revision>
  <dcterms:created xsi:type="dcterms:W3CDTF">2016-10-24T11:40:37Z</dcterms:created>
  <dcterms:modified xsi:type="dcterms:W3CDTF">2017-01-28T13:31:28Z</dcterms:modified>
</cp:coreProperties>
</file>