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6" r:id="rId8"/>
    <p:sldId id="267" r:id="rId9"/>
    <p:sldId id="264" r:id="rId10"/>
    <p:sldId id="265" r:id="rId11"/>
  </p:sldIdLst>
  <p:sldSz cx="12192000" cy="6858000"/>
  <p:notesSz cx="6858000" cy="9144000"/>
  <p:embeddedFontLst>
    <p:embeddedFont>
      <p:font typeface="Technika" panose="020B0604020202020204" charset="-18"/>
      <p:regular r:id="rId12"/>
      <p:bold r:id="rId13"/>
      <p:italic r:id="rId14"/>
      <p:boldItalic r:id="rId15"/>
    </p:embeddedFont>
    <p:embeddedFont>
      <p:font typeface="Technika-Bold" panose="00000600000000000000" charset="-18"/>
      <p:regular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Od roku 2005 se projevuje jednoznačná souvislost se znalostmi fyziky (výsledky ZS kopírují výsledky FY2) a teorie signálů a systémů (z toho vyplývá </a:t>
            </a:r>
            <a:r>
              <a:rPr lang="cs-CZ" altLang="cs-CZ" sz="2800" dirty="0" err="1" smtClean="0"/>
              <a:t>prerekvizita</a:t>
            </a:r>
            <a:r>
              <a:rPr lang="cs-CZ" altLang="cs-CZ" sz="2800" dirty="0" smtClean="0"/>
              <a:t> – měla by být zápisová)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Do roku 2011 se vyučoval předmět jako dva předměty, tj. konvenční metody a výpočetně tomografické metody, následně redukce do jednoho předmětu. To se ale ukazuje jako nedostatečné. Existuje sice návaznost v BME, ale pouze pro 4 modality. Bylo by vhodné rozšíření</a:t>
            </a:r>
            <a:r>
              <a:rPr lang="cs-CZ" altLang="cs-CZ" sz="2800" dirty="0" smtClean="0"/>
              <a:t>. Umístění v SP odpovídá.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6166" y="1804398"/>
            <a:ext cx="11490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17PBBZS Zobrazovací systémy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(17ABBZS, 17AMBZS)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2+2 - </a:t>
            </a:r>
            <a:r>
              <a:rPr lang="cs-CZ" sz="4000" dirty="0" err="1" smtClean="0"/>
              <a:t>z,zk</a:t>
            </a:r>
            <a:r>
              <a:rPr lang="cs-CZ" sz="4000" dirty="0" smtClean="0"/>
              <a:t> - 4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3.r./ZS – 5.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u="sng" smtClean="0"/>
              <a:t>Hozman</a:t>
            </a:r>
            <a:r>
              <a:rPr lang="cs-CZ" sz="4000" u="sng" dirty="0" smtClean="0"/>
              <a:t>, J.</a:t>
            </a:r>
            <a:r>
              <a:rPr lang="cs-CZ" sz="4000" dirty="0" smtClean="0"/>
              <a:t>, Rožánek, M., Volf, P.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Cílem je seznámit studenty s obecnými základy teorie procesu zobrazení, metodami snímání, hodnocení a zpracování obrazové informace, vlastnostmi obrazových signálů, principy vytváření </a:t>
            </a:r>
            <a:r>
              <a:rPr lang="cs-CZ" sz="2800" dirty="0" smtClean="0"/>
              <a:t>obrazu, konstrukčním uspořádáním </a:t>
            </a:r>
            <a:r>
              <a:rPr lang="cs-CZ" sz="2800" dirty="0"/>
              <a:t>a s obecným kvantitativním hodnocením kvality zobrazovacích modalit s přímou </a:t>
            </a:r>
            <a:r>
              <a:rPr lang="cs-CZ" sz="2800" dirty="0" smtClean="0"/>
              <a:t>a nepřímou syntézou </a:t>
            </a:r>
            <a:r>
              <a:rPr lang="cs-CZ" sz="2800" dirty="0"/>
              <a:t>obrazu používaných v </a:t>
            </a:r>
            <a:r>
              <a:rPr lang="cs-CZ" sz="2800" dirty="0" smtClean="0"/>
              <a:t>lékařství.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Fyzika II - PP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Fyzika III - PV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Zejména partie z oblasti interakce záření s hmotou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Akustika (ultrazvuk)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USS - PP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 smtClean="0"/>
              <a:t>Student je schopen vysvětlit základní fyzikální princip dané modality a zná její uspořádání včetně principu rekonstrukčních metod.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Student je </a:t>
            </a:r>
            <a:r>
              <a:rPr lang="cs-CZ" sz="2800" dirty="0"/>
              <a:t>schopen posoudit, na základě </a:t>
            </a:r>
            <a:r>
              <a:rPr lang="cs-CZ" sz="2800" dirty="0" smtClean="0"/>
              <a:t>standardně </a:t>
            </a:r>
            <a:r>
              <a:rPr lang="cs-CZ" sz="2800" dirty="0"/>
              <a:t>definovaných technických parametrů, zda </a:t>
            </a:r>
            <a:r>
              <a:rPr lang="cs-CZ" sz="2800" dirty="0" smtClean="0"/>
              <a:t>ZS splňuje </a:t>
            </a:r>
            <a:r>
              <a:rPr lang="cs-CZ" sz="2800" dirty="0"/>
              <a:t>požadavky, které jsou lékaři na modalitu kladeny. </a:t>
            </a:r>
            <a:r>
              <a:rPr lang="cs-CZ" sz="2800" dirty="0" smtClean="0"/>
              <a:t>Takovéto </a:t>
            </a:r>
            <a:r>
              <a:rPr lang="cs-CZ" sz="2800" dirty="0"/>
              <a:t>poznatky jsou pak výchozím předpokladem ke správnému postupu technika při výběru a aplikaci dané modality a též nezbytným minimem pro zajištění potřebné kvality výsledných obrazových dat.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144921"/>
            <a:ext cx="113619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Není kladen důraz na detailní technické provedení jednotlivých systémů, ale pouze na dostupná koncepční řešení a pochopení z nich vyplývajících fyzikálních limitů dosažitelných technických parametrů. U všech modalit je kladen důraz na využití obecných metod kvantitativní analýzy kvality procesu zobrazení pro danou část elektromagnetického spektra a </a:t>
            </a:r>
            <a:r>
              <a:rPr lang="cs-CZ" sz="2800" dirty="0" err="1"/>
              <a:t>uzv</a:t>
            </a:r>
            <a:r>
              <a:rPr lang="cs-CZ" sz="2800" dirty="0"/>
              <a:t> signálu s cílem pochopit limitující principy konstrukce těchto zařízení.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010793"/>
            <a:ext cx="113619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Snahou je, aby studenti byli navozeni do </a:t>
            </a:r>
            <a:r>
              <a:rPr lang="cs-CZ" sz="2800" dirty="0" smtClean="0"/>
              <a:t>situace jako </a:t>
            </a:r>
            <a:r>
              <a:rPr lang="cs-CZ" sz="2800" dirty="0"/>
              <a:t>kdyby vykonávali funkci technika na </a:t>
            </a:r>
            <a:r>
              <a:rPr lang="cs-CZ" sz="2800" dirty="0" smtClean="0"/>
              <a:t>OZT s působností na RDG </a:t>
            </a:r>
            <a:r>
              <a:rPr lang="cs-CZ" sz="2800" dirty="0"/>
              <a:t>klinice, či klinice zobrazovacích metod a mají řešit úlohy, se kterými se setkají na budoucích pracovištích velmi často. Tento přístup se osvědčil a vede k větší samostatnosti a zájmu studentů a k vyšší uplatnitelnosti absolventů v praxi</a:t>
            </a:r>
            <a:r>
              <a:rPr lang="cs-CZ" sz="28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Přednášky (animace + videa) + cvičení </a:t>
            </a:r>
            <a:r>
              <a:rPr lang="cs-CZ" altLang="cs-CZ" sz="2800" dirty="0" err="1" smtClean="0"/>
              <a:t>Matlab</a:t>
            </a:r>
            <a:r>
              <a:rPr lang="cs-CZ" altLang="cs-CZ" sz="2800" dirty="0" smtClean="0"/>
              <a:t> + laboratoře s reálnými ZS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7085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023" y="3010793"/>
            <a:ext cx="1136192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2005-2017 – prokázáno vhodné používání testu s otázkami </a:t>
            </a:r>
            <a:r>
              <a:rPr lang="cs-CZ" altLang="cs-CZ" sz="2800" dirty="0" smtClean="0"/>
              <a:t>typu </a:t>
            </a:r>
            <a:r>
              <a:rPr lang="cs-CZ" altLang="cs-CZ" sz="2800" dirty="0" smtClean="0"/>
              <a:t>ABC a otevřenými. Test má dlouhodobě vhodnou vypovídací </a:t>
            </a:r>
            <a:r>
              <a:rPr lang="cs-CZ" altLang="cs-CZ" sz="2800" dirty="0" smtClean="0"/>
              <a:t>schopnost. </a:t>
            </a:r>
            <a:r>
              <a:rPr lang="cs-CZ" altLang="cs-CZ" sz="2800" dirty="0" smtClean="0"/>
              <a:t>Stále používány stejné </a:t>
            </a:r>
            <a:r>
              <a:rPr lang="cs-CZ" altLang="cs-CZ" sz="2800" dirty="0" smtClean="0"/>
              <a:t>testy a </a:t>
            </a:r>
            <a:r>
              <a:rPr lang="cs-CZ" altLang="cs-CZ" sz="2800" dirty="0" smtClean="0"/>
              <a:t>výsledné hodnocení </a:t>
            </a:r>
            <a:r>
              <a:rPr lang="cs-CZ" altLang="cs-CZ" sz="2800" dirty="0" smtClean="0"/>
              <a:t>je v rozsahu A-F</a:t>
            </a:r>
            <a:r>
              <a:rPr lang="cs-CZ" altLang="cs-CZ" sz="2800" dirty="0" smtClean="0"/>
              <a:t>. Jedná se o komplexní test a je včasným varováním pro studenty z hlediska případných nedostatků v rámci SZZ.</a:t>
            </a: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Byly použity i dobrovolné domácí úkoly s bonusem bodů ke zkoušce.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285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Je potřeba, abychom vzájemně navazovali, předchozí vědomosti a znalosti vyžadovali a dále, abychom si vzájemně uváděli příklady použití dané metody či aparátu v daných aplikacích apod.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392</TotalTime>
  <Words>426</Words>
  <Application>Microsoft Office PowerPoint</Application>
  <PresentationFormat>Širokoúhlá obrazovka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Technika</vt:lpstr>
      <vt:lpstr>Technika-Bold</vt:lpstr>
      <vt:lpstr>Arial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Uzivatel</cp:lastModifiedBy>
  <cp:revision>26</cp:revision>
  <dcterms:created xsi:type="dcterms:W3CDTF">2016-10-24T11:40:37Z</dcterms:created>
  <dcterms:modified xsi:type="dcterms:W3CDTF">2017-01-31T03:43:42Z</dcterms:modified>
</cp:coreProperties>
</file>