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600000000000000" charset="-18"/>
      <p:regular r:id="rId10"/>
    </p:embeddedFont>
    <p:embeddedFont>
      <p:font typeface="Technika" panose="020B0604020202020204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17VSF1 a 17VSF2 Semináře z fyziky I. a II.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0+2 – z - </a:t>
            </a:r>
            <a:r>
              <a:rPr lang="cs-CZ" sz="4000" dirty="0"/>
              <a:t>2</a:t>
            </a:r>
            <a:r>
              <a:rPr lang="cs-CZ" sz="4000" dirty="0" smtClean="0"/>
              <a:t>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předměty V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dirty="0">
                <a:solidFill>
                  <a:srgbClr val="0070C0"/>
                </a:solidFill>
              </a:rPr>
              <a:t>17VSF1 </a:t>
            </a:r>
            <a:r>
              <a:rPr lang="cs-CZ" sz="4000" dirty="0" smtClean="0"/>
              <a:t>Mikšovský, J., </a:t>
            </a:r>
            <a:r>
              <a:rPr lang="cs-CZ" sz="4000" u="sng" dirty="0" smtClean="0"/>
              <a:t>Urzová, J. </a:t>
            </a:r>
          </a:p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17VSF2</a:t>
            </a:r>
            <a:r>
              <a:rPr lang="cs-CZ" sz="4000" dirty="0" smtClean="0"/>
              <a:t> </a:t>
            </a:r>
            <a:r>
              <a:rPr lang="cs-CZ" sz="4000" u="sng" dirty="0" err="1"/>
              <a:t>Urzová</a:t>
            </a:r>
            <a:r>
              <a:rPr lang="cs-CZ" sz="4000" u="sng" dirty="0"/>
              <a:t>, J</a:t>
            </a:r>
            <a:r>
              <a:rPr lang="cs-CZ" sz="4000" u="sng" dirty="0" smtClean="0"/>
              <a:t>., </a:t>
            </a:r>
            <a:r>
              <a:rPr lang="cs-CZ" sz="4000" dirty="0"/>
              <a:t>Mikšovský, J.</a:t>
            </a:r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6321" y="2512284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/>
              <a:t>Doplnění a prohloubení</a:t>
            </a:r>
            <a:r>
              <a:rPr lang="en-GB" sz="2800" dirty="0" smtClean="0"/>
              <a:t> </a:t>
            </a:r>
            <a:r>
              <a:rPr lang="en-GB" sz="2800" dirty="0" err="1"/>
              <a:t>znalostí</a:t>
            </a:r>
            <a:r>
              <a:rPr lang="en-GB" sz="2800" dirty="0"/>
              <a:t> </a:t>
            </a:r>
            <a:r>
              <a:rPr lang="en-GB" sz="2800" dirty="0" err="1"/>
              <a:t>ze</a:t>
            </a:r>
            <a:r>
              <a:rPr lang="en-GB" sz="2800" dirty="0"/>
              <a:t> </a:t>
            </a:r>
            <a:r>
              <a:rPr lang="en-GB" sz="2800" dirty="0" err="1"/>
              <a:t>základů</a:t>
            </a:r>
            <a:r>
              <a:rPr lang="en-GB" sz="2800" dirty="0"/>
              <a:t> </a:t>
            </a:r>
            <a:r>
              <a:rPr lang="en-GB" sz="2800" dirty="0" err="1"/>
              <a:t>fyziky</a:t>
            </a:r>
            <a:r>
              <a:rPr lang="en-GB" sz="2800" dirty="0"/>
              <a:t> a </a:t>
            </a:r>
            <a:r>
              <a:rPr lang="en-GB" sz="2800" dirty="0" err="1"/>
              <a:t>příprava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zkoušku</a:t>
            </a:r>
            <a:r>
              <a:rPr lang="en-GB" sz="2800" dirty="0"/>
              <a:t> z </a:t>
            </a:r>
            <a:r>
              <a:rPr lang="en-GB" sz="2800" dirty="0" err="1"/>
              <a:t>Fyziky</a:t>
            </a:r>
            <a:r>
              <a:rPr lang="en-GB" sz="2800" dirty="0"/>
              <a:t> I</a:t>
            </a:r>
            <a:r>
              <a:rPr lang="en-GB" sz="2800" dirty="0" smtClean="0"/>
              <a:t>.</a:t>
            </a:r>
            <a:r>
              <a:rPr lang="cs-CZ" sz="2800" dirty="0" smtClean="0"/>
              <a:t> resp. Fyziky II.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6497" y="2639284"/>
            <a:ext cx="113619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cs-CZ" altLang="cs-CZ" sz="2800" dirty="0" smtClean="0"/>
              <a:t>Jedná se o seminář, který se zaměřuje na studenty s omezenou výukou fyziky na středních školách, případně na studenty s chabými znalostmi fyziky. </a:t>
            </a:r>
          </a:p>
          <a:p>
            <a:pPr algn="just">
              <a:spcAft>
                <a:spcPts val="1200"/>
              </a:spcAft>
            </a:pPr>
            <a:endParaRPr lang="cs-CZ" altLang="cs-CZ" sz="2800" dirty="0"/>
          </a:p>
          <a:p>
            <a:pPr algn="just">
              <a:spcAft>
                <a:spcPts val="1200"/>
              </a:spcAft>
            </a:pPr>
            <a:r>
              <a:rPr lang="cs-CZ" altLang="cs-CZ" sz="2800" dirty="0" smtClean="0"/>
              <a:t>Vstupní požadavky: Matematický aparát na úrovni střední školy resp. přijímacích zkoušek z matematiky/fyziky na FBMI ČVUT.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Schopnost samostatného řešení úloh z fyziky na úrovni předmětu Fyzika I. </a:t>
            </a:r>
            <a:r>
              <a:rPr lang="cs-CZ" altLang="cs-CZ" sz="2800" dirty="0" smtClean="0"/>
              <a:t> a  II.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Bezproblémové </a:t>
            </a:r>
            <a:r>
              <a:rPr lang="cs-CZ" altLang="cs-CZ" sz="2800" dirty="0" smtClean="0"/>
              <a:t>složení zápočtového a zkušebního testu.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144921"/>
            <a:ext cx="113619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/>
              <a:t>V </a:t>
            </a:r>
            <a:r>
              <a:rPr lang="en-GB" sz="2800" dirty="0" err="1"/>
              <a:t>první</a:t>
            </a:r>
            <a:r>
              <a:rPr lang="en-GB" sz="2800" dirty="0"/>
              <a:t> </a:t>
            </a:r>
            <a:r>
              <a:rPr lang="en-GB" sz="2800" dirty="0" err="1"/>
              <a:t>části</a:t>
            </a:r>
            <a:r>
              <a:rPr lang="en-GB" sz="2800" dirty="0"/>
              <a:t> </a:t>
            </a:r>
            <a:r>
              <a:rPr lang="en-GB" sz="2800" dirty="0" err="1"/>
              <a:t>semestru</a:t>
            </a:r>
            <a:r>
              <a:rPr lang="en-GB" sz="2800" dirty="0"/>
              <a:t> </a:t>
            </a:r>
            <a:r>
              <a:rPr lang="cs-CZ" sz="2800" dirty="0" smtClean="0"/>
              <a:t>je </a:t>
            </a:r>
            <a:r>
              <a:rPr lang="en-GB" sz="2800" dirty="0" err="1" smtClean="0"/>
              <a:t>seminář</a:t>
            </a:r>
            <a:r>
              <a:rPr lang="en-GB" sz="2800" dirty="0" smtClean="0"/>
              <a:t> </a:t>
            </a:r>
            <a:r>
              <a:rPr lang="en-GB" sz="2800" dirty="0" err="1"/>
              <a:t>zaměřen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podporu</a:t>
            </a:r>
            <a:r>
              <a:rPr lang="en-GB" sz="2800" dirty="0"/>
              <a:t> </a:t>
            </a:r>
            <a:r>
              <a:rPr lang="en-GB" sz="2800" dirty="0" err="1"/>
              <a:t>výuky</a:t>
            </a:r>
            <a:r>
              <a:rPr lang="en-GB" sz="2800" dirty="0"/>
              <a:t> </a:t>
            </a:r>
            <a:r>
              <a:rPr lang="en-GB" sz="2800" dirty="0" err="1"/>
              <a:t>předmětu</a:t>
            </a:r>
            <a:r>
              <a:rPr lang="en-GB" sz="2800" dirty="0"/>
              <a:t> </a:t>
            </a:r>
            <a:r>
              <a:rPr lang="en-GB" sz="2800" dirty="0" err="1"/>
              <a:t>Fyzika</a:t>
            </a:r>
            <a:r>
              <a:rPr lang="en-GB" sz="2800" dirty="0"/>
              <a:t> </a:t>
            </a:r>
            <a:r>
              <a:rPr lang="cs-CZ" sz="2800" dirty="0" smtClean="0"/>
              <a:t>I</a:t>
            </a:r>
            <a:r>
              <a:rPr lang="en-GB" sz="2800" dirty="0" smtClean="0"/>
              <a:t>. </a:t>
            </a:r>
            <a:r>
              <a:rPr lang="cs-CZ" sz="2800" dirty="0" smtClean="0"/>
              <a:t> a II.</a:t>
            </a:r>
            <a:endParaRPr lang="cs-CZ" sz="2800" dirty="0" smtClean="0"/>
          </a:p>
          <a:p>
            <a:pPr algn="just"/>
            <a:r>
              <a:rPr lang="en-GB" sz="2800" dirty="0" smtClean="0"/>
              <a:t>V </a:t>
            </a:r>
            <a:r>
              <a:rPr lang="en-GB" sz="2800" dirty="0" err="1"/>
              <a:t>druhé</a:t>
            </a:r>
            <a:r>
              <a:rPr lang="en-GB" sz="2800" dirty="0"/>
              <a:t> </a:t>
            </a:r>
            <a:r>
              <a:rPr lang="en-GB" sz="2800" dirty="0" err="1"/>
              <a:t>části</a:t>
            </a:r>
            <a:r>
              <a:rPr lang="en-GB" sz="2800" dirty="0"/>
              <a:t> </a:t>
            </a:r>
            <a:r>
              <a:rPr lang="en-GB" sz="2800" dirty="0" err="1"/>
              <a:t>semestru</a:t>
            </a:r>
            <a:r>
              <a:rPr lang="en-GB" sz="2800" dirty="0"/>
              <a:t> </a:t>
            </a:r>
            <a:r>
              <a:rPr lang="cs-CZ" sz="2800" dirty="0" smtClean="0"/>
              <a:t>je</a:t>
            </a:r>
            <a:r>
              <a:rPr lang="en-GB" sz="2800" dirty="0" smtClean="0"/>
              <a:t> </a:t>
            </a:r>
            <a:r>
              <a:rPr lang="en-GB" sz="2800" dirty="0" err="1"/>
              <a:t>cílem</a:t>
            </a:r>
            <a:r>
              <a:rPr lang="en-GB" sz="2800" dirty="0"/>
              <a:t> </a:t>
            </a:r>
            <a:r>
              <a:rPr lang="en-GB" sz="2800" dirty="0" err="1"/>
              <a:t>prohloubení</a:t>
            </a:r>
            <a:r>
              <a:rPr lang="en-GB" sz="2800" dirty="0"/>
              <a:t> a </a:t>
            </a:r>
            <a:r>
              <a:rPr lang="en-GB" sz="2800" dirty="0" err="1"/>
              <a:t>systematizace</a:t>
            </a:r>
            <a:r>
              <a:rPr lang="en-GB" sz="2800" dirty="0"/>
              <a:t> </a:t>
            </a:r>
            <a:r>
              <a:rPr lang="en-GB" sz="2800" dirty="0" err="1"/>
              <a:t>znalostí</a:t>
            </a:r>
            <a:r>
              <a:rPr lang="en-GB" sz="2800" dirty="0"/>
              <a:t> </a:t>
            </a:r>
            <a:r>
              <a:rPr lang="en-GB" sz="2800" dirty="0" err="1"/>
              <a:t>získaných</a:t>
            </a:r>
            <a:r>
              <a:rPr lang="en-GB" sz="2800" dirty="0"/>
              <a:t> </a:t>
            </a:r>
            <a:r>
              <a:rPr lang="cs-CZ" sz="2800" dirty="0" smtClean="0"/>
              <a:t>z fyziky</a:t>
            </a:r>
            <a:r>
              <a:rPr lang="en-GB" sz="2800" dirty="0"/>
              <a:t> se </a:t>
            </a:r>
            <a:r>
              <a:rPr lang="en-GB" sz="2800" dirty="0" err="1"/>
              <a:t>zaměřením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souvislosti</a:t>
            </a:r>
            <a:r>
              <a:rPr lang="en-GB" sz="2800" dirty="0"/>
              <a:t> a </a:t>
            </a:r>
            <a:r>
              <a:rPr lang="en-GB" sz="2800" dirty="0" err="1"/>
              <a:t>praktické</a:t>
            </a:r>
            <a:r>
              <a:rPr lang="en-GB" sz="2800" dirty="0"/>
              <a:t> </a:t>
            </a:r>
            <a:r>
              <a:rPr lang="en-GB" sz="2800" dirty="0" err="1"/>
              <a:t>aplikace</a:t>
            </a:r>
            <a:r>
              <a:rPr lang="en-GB" sz="2800" dirty="0"/>
              <a:t> </a:t>
            </a:r>
            <a:r>
              <a:rPr lang="en-GB" sz="2800" dirty="0" err="1"/>
              <a:t>poznatků</a:t>
            </a:r>
            <a:r>
              <a:rPr lang="en-GB" sz="2800" dirty="0"/>
              <a:t>. </a:t>
            </a:r>
            <a:r>
              <a:rPr lang="cs-CZ" sz="2800" dirty="0" smtClean="0"/>
              <a:t>Řeší se více komplexní a „zajímavější“ příklady, které není možno z časových důvodů řešit na cvičeních regulérního předmětu Fyziky I</a:t>
            </a:r>
            <a:r>
              <a:rPr lang="cs-CZ" sz="2800" dirty="0" smtClean="0"/>
              <a:t>. a II.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cs-CZ" altLang="cs-CZ" sz="2800" dirty="0" smtClean="0"/>
              <a:t>Seminář má jednu </a:t>
            </a:r>
            <a:r>
              <a:rPr lang="cs-CZ" altLang="cs-CZ" sz="2800" dirty="0" smtClean="0"/>
              <a:t>výhodu, </a:t>
            </a:r>
            <a:r>
              <a:rPr lang="cs-CZ" altLang="cs-CZ" sz="2800" dirty="0" smtClean="0"/>
              <a:t>a to, že si jej zapisují studenti se zájmem doplnit si mezery. Jedná se </a:t>
            </a:r>
            <a:r>
              <a:rPr lang="cs-CZ" altLang="cs-CZ" sz="2800" dirty="0" smtClean="0"/>
              <a:t>předměty </a:t>
            </a:r>
            <a:r>
              <a:rPr lang="cs-CZ" altLang="cs-CZ" sz="2800" dirty="0" smtClean="0"/>
              <a:t>prvního </a:t>
            </a:r>
            <a:r>
              <a:rPr lang="cs-CZ" altLang="cs-CZ" sz="2800" dirty="0" smtClean="0"/>
              <a:t>a druhého semestru</a:t>
            </a:r>
            <a:r>
              <a:rPr lang="cs-CZ" altLang="cs-CZ" sz="2800" dirty="0" smtClean="0"/>
              <a:t>, kde jde spíše o navazování na středoškolské znalosti.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Studenti kteří absolvují předmět, obvykle nemají problém projít skrz Fyziku </a:t>
            </a:r>
            <a:r>
              <a:rPr lang="cs-CZ" altLang="cs-CZ" sz="2800" dirty="0" smtClean="0"/>
              <a:t>I. </a:t>
            </a:r>
            <a:r>
              <a:rPr lang="cs-CZ" altLang="cs-CZ" sz="2800" dirty="0" smtClean="0"/>
              <a:t>do dalšího semestru. </a:t>
            </a:r>
          </a:p>
          <a:p>
            <a:pPr algn="just">
              <a:spcAft>
                <a:spcPts val="1200"/>
              </a:spcAft>
            </a:pPr>
            <a:r>
              <a:rPr lang="cs-CZ" altLang="cs-CZ" sz="2800" dirty="0" smtClean="0"/>
              <a:t>Zároveň se nedaří do předmětu nalákat více studentů, kteří nemají dle zkušeností z výuky Fyziky </a:t>
            </a:r>
            <a:r>
              <a:rPr lang="cs-CZ" altLang="cs-CZ" sz="2800" dirty="0" smtClean="0"/>
              <a:t>I. dostatečné </a:t>
            </a:r>
            <a:r>
              <a:rPr lang="cs-CZ" altLang="cs-CZ" sz="2800" dirty="0" smtClean="0"/>
              <a:t>znalosti a na konci semestru mají problém se zakončením Fyziky I</a:t>
            </a:r>
            <a:r>
              <a:rPr lang="cs-CZ" altLang="cs-CZ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cs-CZ" altLang="cs-CZ" sz="2800" dirty="0" smtClean="0"/>
              <a:t>Ani problémy s Fyzikou I. je bohužel nepřesvědčí, aby si zapsali VSF2 ve 2. semestru.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447</TotalTime>
  <Words>311</Words>
  <Application>Microsoft Office PowerPoint</Application>
  <PresentationFormat>Vlastní</PresentationFormat>
  <Paragraphs>28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Technika-Bold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Urzová</cp:lastModifiedBy>
  <cp:revision>52</cp:revision>
  <dcterms:created xsi:type="dcterms:W3CDTF">2016-10-24T11:40:37Z</dcterms:created>
  <dcterms:modified xsi:type="dcterms:W3CDTF">2017-01-29T16:13:46Z</dcterms:modified>
</cp:coreProperties>
</file>