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72" r:id="rId1"/>
  </p:sldMasterIdLst>
  <p:sldIdLst>
    <p:sldId id="256" r:id="rId2"/>
    <p:sldId id="257" r:id="rId3"/>
    <p:sldId id="268" r:id="rId4"/>
    <p:sldId id="270" r:id="rId5"/>
    <p:sldId id="260" r:id="rId6"/>
    <p:sldId id="265" r:id="rId7"/>
  </p:sldIdLst>
  <p:sldSz cx="12192000" cy="6858000"/>
  <p:notesSz cx="6858000" cy="9144000"/>
  <p:embeddedFontLst>
    <p:embeddedFont>
      <p:font typeface="Technika" panose="020B0604020202020204" charset="-18"/>
      <p:regular r:id="rId8"/>
      <p:bold r:id="rId9"/>
      <p:italic r:id="rId10"/>
      <p:boldItalic r:id="rId11"/>
    </p:embeddedFont>
    <p:embeddedFont>
      <p:font typeface="Technika-Bold" panose="00000600000000000000" charset="-18"/>
      <p:regular r:id="rId12"/>
    </p:embeddedFont>
  </p:embeddedFont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B9B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B1032C-EA38-4F05-BA0D-38AFFFC7BED3}" styleName="Světlý styl 3 – zvýraznění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BDBED569-4797-4DF1-A0F4-6AAB3CD982D8}" styleName="Světlý styl 3 – zvýraznění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A111915-BE36-4E01-A7E5-04B1672EAD32}" styleName="Světlý styl 2 – zvýraznění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485" autoAdjust="0"/>
    <p:restoredTop sz="94660"/>
  </p:normalViewPr>
  <p:slideViewPr>
    <p:cSldViewPr snapToGrid="0">
      <p:cViewPr>
        <p:scale>
          <a:sx n="80" d="100"/>
          <a:sy n="80" d="100"/>
        </p:scale>
        <p:origin x="1308" y="8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5.fntdata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4.fntdata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font" Target="fonts/font3.fntdata"/><Relationship Id="rId4" Type="http://schemas.openxmlformats.org/officeDocument/2006/relationships/slide" Target="slides/slide3.xml"/><Relationship Id="rId9" Type="http://schemas.openxmlformats.org/officeDocument/2006/relationships/font" Target="fonts/font2.fntdata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751" b="9234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464730" y="1800000"/>
            <a:ext cx="10315592" cy="1446663"/>
          </a:xfrm>
        </p:spPr>
        <p:txBody>
          <a:bodyPr anchor="t"/>
          <a:lstStyle>
            <a:lvl1pPr algn="l">
              <a:defRPr lang="cs-CZ" sz="4800" b="1" i="0" u="none" strike="noStrike" kern="4800" baseline="0" smtClean="0">
                <a:solidFill>
                  <a:schemeClr val="bg1"/>
                </a:solidFill>
                <a:latin typeface="Technika-Bold" panose="00000600000000000000" pitchFamily="50" charset="-18"/>
              </a:defRPr>
            </a:lvl1pPr>
          </a:lstStyle>
          <a:p>
            <a:r>
              <a:rPr lang="cs-CZ" sz="4800" b="1" i="0" u="none" strike="noStrike" baseline="0" dirty="0">
                <a:latin typeface="Technika-Bold" panose="00000600000000000000" pitchFamily="50" charset="-18"/>
              </a:rPr>
              <a:t>TITUL PREZENTACE</a:t>
            </a:r>
            <a:br>
              <a:rPr lang="cs-CZ" sz="4800" b="1" i="0" u="none" strike="noStrike" baseline="0" dirty="0">
                <a:latin typeface="Technika-Bold" panose="00000600000000000000" pitchFamily="50" charset="-18"/>
              </a:rPr>
            </a:br>
            <a:r>
              <a:rPr lang="cs-CZ" sz="4800" b="1" i="0" u="none" strike="noStrike" baseline="0" dirty="0">
                <a:latin typeface="Technika-Bold" panose="00000600000000000000" pitchFamily="50" charset="-18"/>
              </a:rPr>
              <a:t>PODTITUL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64728" y="3441731"/>
            <a:ext cx="10315591" cy="1771721"/>
          </a:xfrm>
        </p:spPr>
        <p:txBody>
          <a:bodyPr/>
          <a:lstStyle>
            <a:lvl1pPr marL="0" indent="0" algn="l">
              <a:buNone/>
              <a:defRPr lang="cs-CZ" sz="2400" b="1" i="0" u="none" strike="noStrike" kern="2800" baseline="0" smtClean="0">
                <a:solidFill>
                  <a:schemeClr val="bg1"/>
                </a:solidFill>
                <a:latin typeface="Technika-Bold" panose="00000600000000000000" pitchFamily="50" charset="-18"/>
              </a:defRPr>
            </a:lvl1pPr>
            <a:lvl2pPr marL="457178" indent="0" algn="ctr">
              <a:buNone/>
              <a:defRPr sz="2000"/>
            </a:lvl2pPr>
            <a:lvl3pPr marL="914354" indent="0" algn="ctr">
              <a:buNone/>
              <a:defRPr sz="1800"/>
            </a:lvl3pPr>
            <a:lvl4pPr marL="1371532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2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8" indent="0" algn="ctr">
              <a:buNone/>
              <a:defRPr sz="1600"/>
            </a:lvl9pPr>
          </a:lstStyle>
          <a:p>
            <a:r>
              <a:rPr lang="cs-CZ" dirty="0"/>
              <a:t>NÁZEV FAKULTY A PRACOVIŠTĚ</a:t>
            </a:r>
            <a:r>
              <a:rPr lang="en-US" dirty="0"/>
              <a:t/>
            </a:r>
            <a:br>
              <a:rPr lang="en-US" dirty="0"/>
            </a:br>
            <a:r>
              <a:rPr lang="cs-CZ" dirty="0"/>
              <a:t>AUTOR/TITUL JMÉNO PŘÍJMENÍ</a:t>
            </a:r>
            <a:r>
              <a:rPr lang="en-US" dirty="0"/>
              <a:t/>
            </a:r>
            <a:br>
              <a:rPr lang="en-US" dirty="0"/>
            </a:br>
            <a:r>
              <a:rPr lang="cs-CZ" dirty="0"/>
              <a:t>DATUM</a:t>
            </a:r>
          </a:p>
        </p:txBody>
      </p:sp>
      <p:pic>
        <p:nvPicPr>
          <p:cNvPr id="5" name="Obrázek 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5" y="360000"/>
            <a:ext cx="2362577" cy="115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790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751" b="9234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7" name="Picture 2" descr="https://www.email.cz/download/i/J_cdaADwWifiayZrAXd9jpkdWor_gYe_4QlhA3zsTzSB0jpv76wY4UUYT-LRJNvubDBn-to/logo_cvut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000" y="360006"/>
            <a:ext cx="2361064" cy="11521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1464730" y="1800000"/>
            <a:ext cx="10315592" cy="1446663"/>
          </a:xfrm>
        </p:spPr>
        <p:txBody>
          <a:bodyPr anchor="t"/>
          <a:lstStyle>
            <a:lvl1pPr algn="l">
              <a:defRPr lang="cs-CZ" sz="4800" b="1" i="0" u="none" strike="noStrike" kern="4800" baseline="0" smtClean="0">
                <a:solidFill>
                  <a:schemeClr val="tx1"/>
                </a:solidFill>
                <a:latin typeface="Technika-Bold" panose="00000600000000000000" pitchFamily="50" charset="-18"/>
              </a:defRPr>
            </a:lvl1pPr>
          </a:lstStyle>
          <a:p>
            <a:r>
              <a:rPr lang="cs-CZ" sz="4800" b="1" i="0" u="none" strike="noStrike" baseline="0" dirty="0">
                <a:latin typeface="Technika-Bold" panose="00000600000000000000" pitchFamily="50" charset="-18"/>
              </a:rPr>
              <a:t>TITUL PREZENTACE</a:t>
            </a:r>
            <a:br>
              <a:rPr lang="cs-CZ" sz="4800" b="1" i="0" u="none" strike="noStrike" baseline="0" dirty="0">
                <a:latin typeface="Technika-Bold" panose="00000600000000000000" pitchFamily="50" charset="-18"/>
              </a:rPr>
            </a:br>
            <a:r>
              <a:rPr lang="cs-CZ" sz="4800" b="1" i="0" u="none" strike="noStrike" baseline="0" dirty="0">
                <a:latin typeface="Technika-Bold" panose="00000600000000000000" pitchFamily="50" charset="-18"/>
              </a:rPr>
              <a:t>PODTITUL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64728" y="3441731"/>
            <a:ext cx="10315591" cy="1771721"/>
          </a:xfrm>
        </p:spPr>
        <p:txBody>
          <a:bodyPr/>
          <a:lstStyle>
            <a:lvl1pPr marL="0" indent="0" algn="l">
              <a:buNone/>
              <a:defRPr lang="cs-CZ" sz="2400" b="1" i="0" u="none" strike="noStrike" kern="2800" baseline="0" smtClean="0">
                <a:solidFill>
                  <a:schemeClr val="tx1"/>
                </a:solidFill>
                <a:latin typeface="Technika-Bold" panose="00000600000000000000" pitchFamily="50" charset="-18"/>
              </a:defRPr>
            </a:lvl1pPr>
            <a:lvl2pPr marL="457178" indent="0" algn="ctr">
              <a:buNone/>
              <a:defRPr sz="2000"/>
            </a:lvl2pPr>
            <a:lvl3pPr marL="914354" indent="0" algn="ctr">
              <a:buNone/>
              <a:defRPr sz="1800"/>
            </a:lvl3pPr>
            <a:lvl4pPr marL="1371532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2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8" indent="0" algn="ctr">
              <a:buNone/>
              <a:defRPr sz="1600"/>
            </a:lvl9pPr>
          </a:lstStyle>
          <a:p>
            <a:r>
              <a:rPr lang="cs-CZ" dirty="0"/>
              <a:t>NÁZEV FAKULTY A PRACOVIŠTĚ</a:t>
            </a:r>
            <a:r>
              <a:rPr lang="en-US" dirty="0"/>
              <a:t/>
            </a:r>
            <a:br>
              <a:rPr lang="en-US" dirty="0"/>
            </a:br>
            <a:r>
              <a:rPr lang="cs-CZ" dirty="0"/>
              <a:t>AUTOR/TITUL JMÉNO PŘÍJMENÍ</a:t>
            </a:r>
            <a:r>
              <a:rPr lang="en-US" dirty="0"/>
              <a:t/>
            </a:r>
            <a:br>
              <a:rPr lang="en-US" dirty="0"/>
            </a:br>
            <a:r>
              <a:rPr lang="cs-CZ" dirty="0"/>
              <a:t>DATUM</a:t>
            </a:r>
          </a:p>
        </p:txBody>
      </p:sp>
    </p:spTree>
    <p:extLst>
      <p:ext uri="{BB962C8B-B14F-4D97-AF65-F5344CB8AC3E}">
        <p14:creationId xmlns:p14="http://schemas.microsoft.com/office/powerpoint/2010/main" val="1057167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462597" y="1800000"/>
            <a:ext cx="10365226" cy="1087934"/>
          </a:xfrm>
        </p:spPr>
        <p:txBody>
          <a:bodyPr anchor="t"/>
          <a:lstStyle>
            <a:lvl1pPr>
              <a:defRPr sz="2800" kern="2800" baseline="0">
                <a:latin typeface="Technika-Bold" panose="00000600000000000000" pitchFamily="50" charset="-18"/>
              </a:defRPr>
            </a:lvl1pPr>
          </a:lstStyle>
          <a:p>
            <a:r>
              <a:rPr lang="cs-CZ" dirty="0"/>
              <a:t>PODTITUL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462594" y="3059766"/>
            <a:ext cx="10365223" cy="3412286"/>
          </a:xfrm>
        </p:spPr>
        <p:txBody>
          <a:bodyPr>
            <a:normAutofit/>
          </a:bodyPr>
          <a:lstStyle>
            <a:lvl1pPr marL="0" indent="0">
              <a:buNone/>
              <a:defRPr sz="2000" kern="3000" baseline="0">
                <a:latin typeface="Technika-Bold" panose="00000600000000000000" pitchFamily="50" charset="-18"/>
              </a:defRPr>
            </a:lvl1pPr>
          </a:lstStyle>
          <a:p>
            <a:pPr lvl="0"/>
            <a:r>
              <a:rPr lang="cs-CZ" dirty="0"/>
              <a:t>VLOŽIT TEXT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8480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ráz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567543" y="1800000"/>
            <a:ext cx="10262129" cy="4702629"/>
          </a:xfrm>
        </p:spPr>
        <p:txBody>
          <a:bodyPr>
            <a:normAutofit/>
          </a:bodyPr>
          <a:lstStyle>
            <a:lvl1pPr marL="0" indent="0">
              <a:buNone/>
              <a:defRPr sz="2000" kern="3000" baseline="0">
                <a:latin typeface="Technika-Bold" panose="00000600000000000000" pitchFamily="50" charset="-18"/>
              </a:defRPr>
            </a:lvl1pPr>
          </a:lstStyle>
          <a:p>
            <a:pPr lvl="0"/>
            <a:r>
              <a:rPr lang="cs-CZ" dirty="0"/>
              <a:t>VLOŽIT OBRÁZEK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4199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 userDrawn="1"/>
        </p:nvSpPr>
        <p:spPr>
          <a:xfrm>
            <a:off x="2756854" y="368300"/>
            <a:ext cx="9184943" cy="1228488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 sz="180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60000" y="360000"/>
            <a:ext cx="11473200" cy="6138000"/>
          </a:xfrm>
        </p:spPr>
        <p:txBody>
          <a:bodyPr>
            <a:normAutofit/>
          </a:bodyPr>
          <a:lstStyle>
            <a:lvl1pPr marL="0" indent="0" algn="ctr">
              <a:buNone/>
              <a:defRPr sz="2000" kern="3000" baseline="0">
                <a:latin typeface="Technika-Bold" panose="00000600000000000000" pitchFamily="50" charset="-18"/>
              </a:defRPr>
            </a:lvl1pPr>
          </a:lstStyle>
          <a:p>
            <a:pPr lvl="0"/>
            <a:r>
              <a:rPr lang="cs-CZ" dirty="0"/>
              <a:t>VLOŽIT OBRÁZEK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07334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5713" y="142106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5713" y="2746628"/>
            <a:ext cx="10515600" cy="39449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pic>
        <p:nvPicPr>
          <p:cNvPr id="1026" name="Picture 2" descr="https://www.email.cz/download/i/J_cdaADwWifiayZrAXd9jpkdWor_gYe_4QlhA3zsTzSB0jpv76wY4UUYT-LRJNvubDBn-to/logo_cvut.jpg"/>
          <p:cNvPicPr>
            <a:picLocks noChangeAspect="1" noChangeArrowheads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000" y="360006"/>
            <a:ext cx="2361064" cy="11521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54365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86" r:id="rId2"/>
    <p:sldLayoutId id="2147483674" r:id="rId3"/>
    <p:sldLayoutId id="2147483685" r:id="rId4"/>
    <p:sldLayoutId id="2147483684" r:id="rId5"/>
  </p:sldLayoutIdLst>
  <p:txStyles>
    <p:titleStyle>
      <a:lvl1pPr algn="l" defTabSz="914354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Technika-Bold" panose="00000600000000000000" pitchFamily="50" charset="-18"/>
          <a:ea typeface="+mj-ea"/>
          <a:cs typeface="+mj-cs"/>
        </a:defRPr>
      </a:lvl1pPr>
    </p:titleStyle>
    <p:bodyStyle>
      <a:lvl1pPr marL="228589" indent="-228589" algn="l" defTabSz="91435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Technika" panose="00000600000000000000" pitchFamily="50" charset="-18"/>
          <a:ea typeface="+mn-ea"/>
          <a:cs typeface="+mn-cs"/>
        </a:defRPr>
      </a:lvl1pPr>
      <a:lvl2pPr marL="68576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echnika" panose="00000600000000000000" pitchFamily="50" charset="-18"/>
          <a:ea typeface="+mn-ea"/>
          <a:cs typeface="+mn-cs"/>
        </a:defRPr>
      </a:lvl2pPr>
      <a:lvl3pPr marL="114294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Technika" panose="00000600000000000000" pitchFamily="50" charset="-18"/>
          <a:ea typeface="+mn-ea"/>
          <a:cs typeface="+mn-cs"/>
        </a:defRPr>
      </a:lvl3pPr>
      <a:lvl4pPr marL="1600120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echnika" panose="00000600000000000000" pitchFamily="50" charset="-18"/>
          <a:ea typeface="+mn-ea"/>
          <a:cs typeface="+mn-cs"/>
        </a:defRPr>
      </a:lvl4pPr>
      <a:lvl5pPr marL="2057298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echnika" panose="00000600000000000000" pitchFamily="50" charset="-18"/>
          <a:ea typeface="+mn-ea"/>
          <a:cs typeface="+mn-cs"/>
        </a:defRPr>
      </a:lvl5pPr>
      <a:lvl6pPr marL="2514474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32" userDrawn="1">
          <p15:clr>
            <a:srgbClr val="F26B43"/>
          </p15:clr>
        </p15:guide>
        <p15:guide id="2" pos="1753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9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Pedagogická konference oboru Biomedicínský technik</a:t>
            </a:r>
            <a:endParaRPr lang="en-US" dirty="0"/>
          </a:p>
        </p:txBody>
      </p:sp>
      <p:sp>
        <p:nvSpPr>
          <p:cNvPr id="11" name="Podnadpis 10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FAKULTA BIOMEDICÍNSKÉHO INŽENÝRSTVÍ</a:t>
            </a:r>
          </a:p>
          <a:p>
            <a:r>
              <a:rPr lang="cs-CZ" dirty="0" smtClean="0"/>
              <a:t>Nám. Sítná 3105, 272 01 Kladno</a:t>
            </a:r>
          </a:p>
          <a:p>
            <a:r>
              <a:rPr lang="cs-CZ" dirty="0" smtClean="0"/>
              <a:t>31. </a:t>
            </a:r>
            <a:r>
              <a:rPr lang="cs-CZ" dirty="0"/>
              <a:t>0</a:t>
            </a:r>
            <a:r>
              <a:rPr lang="cs-CZ" dirty="0" smtClean="0"/>
              <a:t>1. 2017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452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439272" y="1804398"/>
            <a:ext cx="1151774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dirty="0">
                <a:solidFill>
                  <a:srgbClr val="0070C0"/>
                </a:solidFill>
              </a:rPr>
              <a:t>Zkušenosti ze společné výuky z </a:t>
            </a:r>
            <a:r>
              <a:rPr lang="cs-CZ" sz="4000" dirty="0" smtClean="0">
                <a:solidFill>
                  <a:srgbClr val="0070C0"/>
                </a:solidFill>
              </a:rPr>
              <a:t>pohledu</a:t>
            </a:r>
            <a:br>
              <a:rPr lang="cs-CZ" sz="4000" dirty="0" smtClean="0">
                <a:solidFill>
                  <a:srgbClr val="0070C0"/>
                </a:solidFill>
              </a:rPr>
            </a:br>
            <a:r>
              <a:rPr lang="cs-CZ" sz="4000" dirty="0" smtClean="0">
                <a:solidFill>
                  <a:srgbClr val="0070C0"/>
                </a:solidFill>
              </a:rPr>
              <a:t> </a:t>
            </a:r>
            <a:r>
              <a:rPr lang="cs-CZ" sz="4000" dirty="0">
                <a:solidFill>
                  <a:srgbClr val="0070C0"/>
                </a:solidFill>
              </a:rPr>
              <a:t>Bc oboru BMI </a:t>
            </a:r>
            <a:endParaRPr lang="cs-CZ" sz="2800" dirty="0" smtClean="0"/>
          </a:p>
          <a:p>
            <a:pPr algn="ctr"/>
            <a:endParaRPr lang="cs-CZ" sz="4000" dirty="0"/>
          </a:p>
          <a:p>
            <a:pPr algn="ctr"/>
            <a:r>
              <a:rPr lang="cs-CZ" sz="4000" u="sng" dirty="0" smtClean="0"/>
              <a:t>Krupička, R. </a:t>
            </a: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2759860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3694373" y="576489"/>
            <a:ext cx="791850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4000" dirty="0" smtClean="0">
                <a:solidFill>
                  <a:srgbClr val="0070C0"/>
                </a:solidFill>
              </a:rPr>
              <a:t>Výběr společných předmětů</a:t>
            </a:r>
            <a:endParaRPr lang="cs-CZ" sz="4000" b="1" dirty="0" smtClean="0">
              <a:solidFill>
                <a:srgbClr val="0070C0"/>
              </a:solidFill>
            </a:endParaRPr>
          </a:p>
        </p:txBody>
      </p:sp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4893094"/>
              </p:ext>
            </p:extLst>
          </p:nvPr>
        </p:nvGraphicFramePr>
        <p:xfrm>
          <a:off x="1232986" y="2029772"/>
          <a:ext cx="9585528" cy="44011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92764"/>
                <a:gridCol w="4792764"/>
              </a:tblGrid>
              <a:tr h="486806">
                <a:tc>
                  <a:txBody>
                    <a:bodyPr/>
                    <a:lstStyle/>
                    <a:p>
                      <a:r>
                        <a:rPr lang="cs-CZ" dirty="0" smtClean="0"/>
                        <a:t>Předmět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Rozdíl ve</a:t>
                      </a:r>
                      <a:r>
                        <a:rPr lang="cs-CZ" baseline="0" dirty="0" smtClean="0"/>
                        <a:t> výuce</a:t>
                      </a:r>
                      <a:endParaRPr lang="cs-CZ" dirty="0"/>
                    </a:p>
                  </a:txBody>
                  <a:tcPr/>
                </a:tc>
              </a:tr>
              <a:tr h="486806">
                <a:tc>
                  <a:txBody>
                    <a:bodyPr/>
                    <a:lstStyle/>
                    <a:p>
                      <a:r>
                        <a:rPr lang="cs-CZ" dirty="0" smtClean="0"/>
                        <a:t>Algoritmizace a programování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Oddělené cvičení </a:t>
                      </a:r>
                      <a:endParaRPr lang="cs-CZ" dirty="0"/>
                    </a:p>
                  </a:txBody>
                  <a:tcPr/>
                </a:tc>
              </a:tr>
              <a:tr h="486806">
                <a:tc>
                  <a:txBody>
                    <a:bodyPr/>
                    <a:lstStyle/>
                    <a:p>
                      <a:r>
                        <a:rPr lang="cs-CZ" dirty="0" smtClean="0"/>
                        <a:t>Úvod do signálů</a:t>
                      </a:r>
                      <a:r>
                        <a:rPr lang="cs-CZ" baseline="0" dirty="0" smtClean="0"/>
                        <a:t> a systémů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Není rozdíl</a:t>
                      </a:r>
                      <a:endParaRPr lang="cs-CZ" dirty="0"/>
                    </a:p>
                  </a:txBody>
                  <a:tcPr/>
                </a:tc>
              </a:tr>
              <a:tr h="486806">
                <a:tc>
                  <a:txBody>
                    <a:bodyPr/>
                    <a:lstStyle/>
                    <a:p>
                      <a:r>
                        <a:rPr lang="cs-CZ" dirty="0" smtClean="0"/>
                        <a:t>Modelování a simulace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Není rozdíl</a:t>
                      </a:r>
                      <a:endParaRPr lang="cs-CZ" dirty="0"/>
                    </a:p>
                  </a:txBody>
                  <a:tcPr/>
                </a:tc>
              </a:tr>
              <a:tr h="840240">
                <a:tc>
                  <a:txBody>
                    <a:bodyPr/>
                    <a:lstStyle/>
                    <a:p>
                      <a:r>
                        <a:rPr lang="cs-CZ" dirty="0" smtClean="0"/>
                        <a:t>Informační systémy ve zdravotnictví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Informatici probírají</a:t>
                      </a:r>
                      <a:r>
                        <a:rPr lang="cs-CZ" baseline="0" dirty="0" smtClean="0"/>
                        <a:t> hlouběji komunikační protokoly a databáze</a:t>
                      </a:r>
                      <a:endParaRPr lang="cs-CZ" dirty="0"/>
                    </a:p>
                  </a:txBody>
                  <a:tcPr/>
                </a:tc>
              </a:tr>
              <a:tr h="486806">
                <a:tc>
                  <a:txBody>
                    <a:bodyPr/>
                    <a:lstStyle/>
                    <a:p>
                      <a:r>
                        <a:rPr lang="cs-CZ" dirty="0" smtClean="0"/>
                        <a:t>Zpracování</a:t>
                      </a:r>
                      <a:r>
                        <a:rPr lang="cs-CZ" baseline="0" dirty="0" smtClean="0"/>
                        <a:t> obrazových dat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Rozdílné</a:t>
                      </a:r>
                      <a:r>
                        <a:rPr lang="cs-CZ" baseline="0" dirty="0" smtClean="0"/>
                        <a:t> cvičení – informatika větší rozsah</a:t>
                      </a:r>
                      <a:endParaRPr lang="cs-CZ" dirty="0"/>
                    </a:p>
                  </a:txBody>
                  <a:tcPr/>
                </a:tc>
              </a:tr>
              <a:tr h="486806">
                <a:tc>
                  <a:txBody>
                    <a:bodyPr/>
                    <a:lstStyle/>
                    <a:p>
                      <a:r>
                        <a:rPr lang="cs-CZ" dirty="0" smtClean="0"/>
                        <a:t>Biologické</a:t>
                      </a:r>
                      <a:r>
                        <a:rPr lang="cs-CZ" baseline="0" dirty="0" smtClean="0"/>
                        <a:t> a lékařské signály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Informatici menší rozsah</a:t>
                      </a:r>
                      <a:endParaRPr lang="cs-CZ" dirty="0"/>
                    </a:p>
                  </a:txBody>
                  <a:tcPr/>
                </a:tc>
              </a:tr>
              <a:tr h="486806">
                <a:tc>
                  <a:txBody>
                    <a:bodyPr/>
                    <a:lstStyle/>
                    <a:p>
                      <a:r>
                        <a:rPr lang="cs-CZ" dirty="0" smtClean="0"/>
                        <a:t>Robotika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Není rozdíl</a:t>
                      </a:r>
                      <a:r>
                        <a:rPr lang="cs-CZ" baseline="0" dirty="0" smtClean="0"/>
                        <a:t> 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26629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3159907" y="622580"/>
            <a:ext cx="82744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>
                <a:solidFill>
                  <a:srgbClr val="0070C0"/>
                </a:solidFill>
              </a:rPr>
              <a:t>Společná výuka </a:t>
            </a:r>
            <a:endParaRPr lang="cs-CZ" sz="4000" b="1" dirty="0" smtClean="0">
              <a:solidFill>
                <a:srgbClr val="0070C0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396497" y="3305617"/>
            <a:ext cx="1136192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endParaRPr lang="cs-CZ" altLang="cs-CZ" sz="2800" dirty="0" smtClean="0"/>
          </a:p>
          <a:p>
            <a:pPr>
              <a:spcAft>
                <a:spcPts val="1200"/>
              </a:spcAft>
            </a:pPr>
            <a:r>
              <a:rPr lang="cs-CZ" altLang="cs-CZ" sz="2800" dirty="0" smtClean="0"/>
              <a:t> </a:t>
            </a:r>
            <a:endParaRPr lang="cs-CZ" altLang="cs-CZ" sz="28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396496" y="1964098"/>
            <a:ext cx="11361925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altLang="cs-CZ" sz="4000" dirty="0" smtClean="0"/>
              <a:t>první 3 semestry není velký rozdíl mezi studenty BMI a BMT</a:t>
            </a:r>
          </a:p>
          <a:p>
            <a:pPr marL="571500" indent="-5715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altLang="cs-CZ" sz="4000" dirty="0" smtClean="0"/>
              <a:t>Později se projevuje specializace</a:t>
            </a:r>
            <a:endParaRPr lang="cs-CZ" sz="4000" b="1" dirty="0" smtClean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6449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3485767" y="391286"/>
            <a:ext cx="78527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4000" dirty="0" smtClean="0">
                <a:solidFill>
                  <a:srgbClr val="0070C0"/>
                </a:solidFill>
              </a:rPr>
              <a:t>Výuka předmětů na BMT </a:t>
            </a:r>
            <a:endParaRPr lang="cs-CZ" sz="4000" b="1" dirty="0" smtClean="0">
              <a:solidFill>
                <a:srgbClr val="0070C0"/>
              </a:solidFill>
            </a:endParaRPr>
          </a:p>
        </p:txBody>
      </p:sp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1383798"/>
              </p:ext>
            </p:extLst>
          </p:nvPr>
        </p:nvGraphicFramePr>
        <p:xfrm>
          <a:off x="973909" y="1576468"/>
          <a:ext cx="10364652" cy="5281532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886975"/>
                <a:gridCol w="5646821"/>
                <a:gridCol w="2310063"/>
                <a:gridCol w="1520793"/>
              </a:tblGrid>
              <a:tr h="599486">
                <a:tc>
                  <a:txBody>
                    <a:bodyPr/>
                    <a:lstStyle/>
                    <a:p>
                      <a:pPr algn="ctr"/>
                      <a:r>
                        <a:rPr lang="cs-CZ" sz="2000" b="0" dirty="0" smtClean="0"/>
                        <a:t>Sem.</a:t>
                      </a:r>
                      <a:endParaRPr lang="cs-CZ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0" dirty="0" smtClean="0"/>
                        <a:t>Název předmětu</a:t>
                      </a:r>
                      <a:endParaRPr lang="cs-CZ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0" dirty="0" smtClean="0"/>
                        <a:t>Jazyk</a:t>
                      </a:r>
                      <a:endParaRPr lang="cs-CZ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0" dirty="0" smtClean="0"/>
                        <a:t>Zajišťuje</a:t>
                      </a:r>
                      <a:endParaRPr lang="cs-CZ" sz="2000" b="0" dirty="0"/>
                    </a:p>
                  </a:txBody>
                  <a:tcPr/>
                </a:tc>
              </a:tr>
              <a:tr h="781938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Algoritmizace a programování </a:t>
                      </a:r>
                    </a:p>
                    <a:p>
                      <a:r>
                        <a:rPr lang="cs-CZ" dirty="0" smtClean="0"/>
                        <a:t>Práce s programovými prostředky (</a:t>
                      </a:r>
                      <a:r>
                        <a:rPr lang="cs-CZ" dirty="0" err="1" smtClean="0"/>
                        <a:t>Matlab</a:t>
                      </a:r>
                      <a:r>
                        <a:rPr lang="cs-CZ" dirty="0" smtClean="0"/>
                        <a:t>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C</a:t>
                      </a:r>
                    </a:p>
                    <a:p>
                      <a:r>
                        <a:rPr lang="cs-CZ" dirty="0" err="1" smtClean="0"/>
                        <a:t>Matlab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SPA</a:t>
                      </a:r>
                    </a:p>
                    <a:p>
                      <a:r>
                        <a:rPr lang="cs-CZ" dirty="0" smtClean="0"/>
                        <a:t>KBI</a:t>
                      </a:r>
                      <a:endParaRPr lang="cs-CZ" dirty="0"/>
                    </a:p>
                  </a:txBody>
                  <a:tcPr/>
                </a:tc>
              </a:tr>
              <a:tr h="547356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Práce s programovými prostředky (PV)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Bash</a:t>
                      </a:r>
                      <a:r>
                        <a:rPr lang="cs-CZ" dirty="0" smtClean="0"/>
                        <a:t> – </a:t>
                      </a:r>
                      <a:r>
                        <a:rPr lang="cs-CZ" baseline="0" dirty="0" smtClean="0"/>
                        <a:t>přehledově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SPA</a:t>
                      </a:r>
                      <a:endParaRPr lang="cs-CZ" dirty="0"/>
                    </a:p>
                  </a:txBody>
                  <a:tcPr/>
                </a:tc>
              </a:tr>
              <a:tr h="467694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3.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Úvod</a:t>
                      </a:r>
                      <a:r>
                        <a:rPr lang="cs-CZ" baseline="0" dirty="0" smtClean="0"/>
                        <a:t> do signálu a systému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Matlab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KBI</a:t>
                      </a:r>
                      <a:endParaRPr lang="cs-CZ" dirty="0"/>
                    </a:p>
                  </a:txBody>
                  <a:tcPr/>
                </a:tc>
              </a:tr>
              <a:tr h="547356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4.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Biologické signály</a:t>
                      </a:r>
                    </a:p>
                    <a:p>
                      <a:r>
                        <a:rPr lang="cs-CZ" dirty="0" smtClean="0"/>
                        <a:t>Modelování a simulace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Matlab</a:t>
                      </a:r>
                      <a:endParaRPr lang="cs-CZ" dirty="0" smtClean="0"/>
                    </a:p>
                    <a:p>
                      <a:r>
                        <a:rPr lang="cs-CZ" dirty="0" err="1" smtClean="0"/>
                        <a:t>Matlab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KBT,KBI</a:t>
                      </a:r>
                    </a:p>
                    <a:p>
                      <a:r>
                        <a:rPr lang="cs-CZ" dirty="0" smtClean="0"/>
                        <a:t>KBI</a:t>
                      </a:r>
                      <a:endParaRPr lang="cs-CZ" dirty="0"/>
                    </a:p>
                  </a:txBody>
                  <a:tcPr/>
                </a:tc>
              </a:tr>
              <a:tr h="1016519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5.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Miikroporcesorová</a:t>
                      </a:r>
                      <a:r>
                        <a:rPr lang="cs-CZ" baseline="0" dirty="0" smtClean="0"/>
                        <a:t> technika v biomedicíně</a:t>
                      </a:r>
                      <a:endParaRPr lang="cs-CZ" dirty="0" smtClean="0"/>
                    </a:p>
                    <a:p>
                      <a:r>
                        <a:rPr lang="cs-CZ" dirty="0" smtClean="0"/>
                        <a:t>Informační systémy ve zdravotnictví</a:t>
                      </a:r>
                    </a:p>
                    <a:p>
                      <a:r>
                        <a:rPr lang="cs-CZ" dirty="0" smtClean="0"/>
                        <a:t>Zobrazovací systémy</a:t>
                      </a:r>
                    </a:p>
                    <a:p>
                      <a:r>
                        <a:rPr lang="cs-CZ" dirty="0" smtClean="0"/>
                        <a:t>Zpracování obrazových dat (PV)</a:t>
                      </a:r>
                    </a:p>
                    <a:p>
                      <a:r>
                        <a:rPr lang="cs-CZ" dirty="0" smtClean="0"/>
                        <a:t>Analýza (PV)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C</a:t>
                      </a:r>
                    </a:p>
                    <a:p>
                      <a:r>
                        <a:rPr lang="cs-CZ" dirty="0" smtClean="0"/>
                        <a:t>SQL</a:t>
                      </a:r>
                    </a:p>
                    <a:p>
                      <a:r>
                        <a:rPr lang="cs-CZ" dirty="0" err="1" smtClean="0"/>
                        <a:t>Matlab</a:t>
                      </a:r>
                      <a:endParaRPr lang="cs-CZ" dirty="0" smtClean="0"/>
                    </a:p>
                    <a:p>
                      <a:r>
                        <a:rPr lang="cs-CZ" dirty="0" err="1" smtClean="0"/>
                        <a:t>Matlab</a:t>
                      </a:r>
                      <a:endParaRPr lang="cs-CZ" dirty="0" smtClean="0"/>
                    </a:p>
                    <a:p>
                      <a:r>
                        <a:rPr lang="cs-CZ" dirty="0" err="1" smtClean="0"/>
                        <a:t>Matlab</a:t>
                      </a:r>
                      <a:endParaRPr lang="cs-CZ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SPA</a:t>
                      </a:r>
                    </a:p>
                    <a:p>
                      <a:r>
                        <a:rPr lang="cs-CZ" dirty="0" smtClean="0"/>
                        <a:t>KBI</a:t>
                      </a:r>
                    </a:p>
                    <a:p>
                      <a:r>
                        <a:rPr lang="cs-CZ" dirty="0" smtClean="0"/>
                        <a:t>KBI</a:t>
                      </a:r>
                    </a:p>
                    <a:p>
                      <a:r>
                        <a:rPr lang="cs-CZ" dirty="0" smtClean="0"/>
                        <a:t>KBI</a:t>
                      </a:r>
                    </a:p>
                    <a:p>
                      <a:r>
                        <a:rPr lang="cs-CZ" dirty="0" smtClean="0"/>
                        <a:t>KBT</a:t>
                      </a:r>
                    </a:p>
                  </a:txBody>
                  <a:tcPr/>
                </a:tc>
              </a:tr>
              <a:tr h="781938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6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Algoritmy a zpracování </a:t>
                      </a:r>
                      <a:r>
                        <a:rPr lang="cs-CZ" dirty="0" err="1" smtClean="0"/>
                        <a:t>biol</a:t>
                      </a:r>
                      <a:r>
                        <a:rPr lang="cs-CZ" dirty="0" smtClean="0"/>
                        <a:t>.</a:t>
                      </a:r>
                      <a:r>
                        <a:rPr lang="cs-CZ" baseline="0" dirty="0" smtClean="0"/>
                        <a:t> signálů v jazyce C</a:t>
                      </a:r>
                    </a:p>
                    <a:p>
                      <a:r>
                        <a:rPr lang="cs-CZ" baseline="0" dirty="0" smtClean="0"/>
                        <a:t>Robotika v lékařství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C</a:t>
                      </a:r>
                    </a:p>
                    <a:p>
                      <a:r>
                        <a:rPr lang="cs-CZ" dirty="0" smtClean="0"/>
                        <a:t>C, </a:t>
                      </a:r>
                      <a:r>
                        <a:rPr lang="cs-CZ" dirty="0" err="1" smtClean="0"/>
                        <a:t>Matlab</a:t>
                      </a:r>
                      <a:r>
                        <a:rPr lang="cs-CZ" dirty="0" smtClean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SPA</a:t>
                      </a:r>
                    </a:p>
                    <a:p>
                      <a:r>
                        <a:rPr lang="cs-CZ" dirty="0" smtClean="0"/>
                        <a:t>KBI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92154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537881" y="1777504"/>
            <a:ext cx="114021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>
                <a:solidFill>
                  <a:srgbClr val="0070C0"/>
                </a:solidFill>
              </a:rPr>
              <a:t>Sdělení na závěr (poznatek k </a:t>
            </a:r>
            <a:r>
              <a:rPr lang="cs-CZ" sz="4000" dirty="0" err="1" smtClean="0">
                <a:solidFill>
                  <a:srgbClr val="0070C0"/>
                </a:solidFill>
              </a:rPr>
              <a:t>reakreditaci</a:t>
            </a:r>
            <a:r>
              <a:rPr lang="cs-CZ" sz="4000" dirty="0" smtClean="0">
                <a:solidFill>
                  <a:srgbClr val="0070C0"/>
                </a:solidFill>
              </a:rPr>
              <a:t>, …)</a:t>
            </a:r>
            <a:endParaRPr lang="cs-CZ" sz="4000" b="1" dirty="0" smtClean="0">
              <a:solidFill>
                <a:srgbClr val="0070C0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537881" y="2590799"/>
            <a:ext cx="11361925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altLang="cs-CZ" sz="2000" dirty="0" smtClean="0"/>
              <a:t>Potřeba d</a:t>
            </a:r>
            <a:r>
              <a:rPr lang="en-US" altLang="cs-CZ" sz="2000" dirty="0" err="1" smtClean="0"/>
              <a:t>efinice</a:t>
            </a:r>
            <a:r>
              <a:rPr lang="en-US" altLang="cs-CZ" sz="2000" dirty="0" smtClean="0"/>
              <a:t> </a:t>
            </a:r>
            <a:r>
              <a:rPr lang="cs-CZ" altLang="cs-CZ" sz="2000" dirty="0" smtClean="0"/>
              <a:t>IT </a:t>
            </a:r>
            <a:r>
              <a:rPr lang="en-US" altLang="cs-CZ" sz="2000" dirty="0" err="1" smtClean="0"/>
              <a:t>po</a:t>
            </a:r>
            <a:r>
              <a:rPr lang="cs-CZ" altLang="cs-CZ" sz="2000" dirty="0" err="1" smtClean="0"/>
              <a:t>žadavků</a:t>
            </a:r>
            <a:r>
              <a:rPr lang="cs-CZ" altLang="cs-CZ" sz="2000" dirty="0" smtClean="0"/>
              <a:t> na BMT</a:t>
            </a:r>
          </a:p>
          <a:p>
            <a:pPr marL="914400" lvl="1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altLang="cs-CZ" sz="2000" dirty="0" smtClean="0"/>
              <a:t>Využití a navázání IT výuky skrz jednotlivé předměty</a:t>
            </a:r>
          </a:p>
          <a:p>
            <a:pPr marL="914400" lvl="1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altLang="cs-CZ" sz="2000" dirty="0" smtClean="0"/>
              <a:t>Vhodné by bylo, aby každý semestr mít „programovací“ předmět</a:t>
            </a:r>
          </a:p>
          <a:p>
            <a:pPr lvl="1">
              <a:spcAft>
                <a:spcPts val="1200"/>
              </a:spcAft>
            </a:pPr>
            <a:endParaRPr lang="cs-CZ" altLang="cs-CZ" sz="2000" dirty="0" smtClean="0"/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altLang="cs-CZ" sz="2000" dirty="0" smtClean="0"/>
              <a:t>Rozšířit IT výuku na BMT?</a:t>
            </a:r>
          </a:p>
          <a:p>
            <a:pPr marL="914400" lvl="1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altLang="cs-CZ" sz="2000" dirty="0"/>
              <a:t>Skriptovací jazyky (BASH, python, PHP)</a:t>
            </a:r>
          </a:p>
          <a:p>
            <a:pPr marL="914400" lvl="1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altLang="cs-CZ" sz="2000" dirty="0"/>
              <a:t>Objektově orientované programování – základy (C++,C</a:t>
            </a:r>
            <a:r>
              <a:rPr lang="en-US" altLang="cs-CZ" sz="2000" dirty="0" smtClean="0"/>
              <a:t>#</a:t>
            </a:r>
            <a:r>
              <a:rPr lang="cs-CZ" altLang="cs-CZ" sz="2000" dirty="0" smtClean="0"/>
              <a:t> nebo </a:t>
            </a:r>
            <a:r>
              <a:rPr lang="cs-CZ" altLang="cs-CZ" sz="2000" dirty="0"/>
              <a:t>Java)</a:t>
            </a:r>
          </a:p>
          <a:p>
            <a:pPr marL="914400" lvl="1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altLang="cs-CZ" sz="2000" dirty="0"/>
              <a:t>Webové technologie</a:t>
            </a:r>
            <a:r>
              <a:rPr lang="en-US" altLang="cs-CZ" sz="2000" dirty="0"/>
              <a:t>, </a:t>
            </a:r>
            <a:r>
              <a:rPr lang="cs-CZ" altLang="cs-CZ" sz="2000" dirty="0" smtClean="0"/>
              <a:t>komunikační </a:t>
            </a:r>
            <a:r>
              <a:rPr lang="en-US" altLang="cs-CZ" sz="2000" smtClean="0"/>
              <a:t>standardy</a:t>
            </a:r>
            <a:endParaRPr lang="cs-CZ" altLang="cs-CZ" sz="2000" dirty="0"/>
          </a:p>
          <a:p>
            <a:pPr marL="914400" lvl="1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cs-CZ" altLang="cs-CZ" sz="2800" dirty="0" smtClean="0"/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cs-CZ" altLang="cs-CZ" sz="2800" dirty="0"/>
          </a:p>
        </p:txBody>
      </p:sp>
    </p:spTree>
    <p:extLst>
      <p:ext uri="{BB962C8B-B14F-4D97-AF65-F5344CB8AC3E}">
        <p14:creationId xmlns:p14="http://schemas.microsoft.com/office/powerpoint/2010/main" val="244274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chnika">
      <a:majorFont>
        <a:latin typeface="Technika-Bold"/>
        <a:ea typeface=""/>
        <a:cs typeface=""/>
      </a:majorFont>
      <a:minorFont>
        <a:latin typeface="Technika"/>
        <a:ea typeface=""/>
        <a:cs typeface="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owerPoint.potx" id="{B71AA5B8-C7FF-48E9-9DDE-A2C5C9558129}" vid="{D3855675-ED1A-4EE7-AB1F-F528BDA1156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 CZ</Template>
  <TotalTime>645</TotalTime>
  <Words>279</Words>
  <Application>Microsoft Office PowerPoint</Application>
  <PresentationFormat>Širokoúhlá obrazovka</PresentationFormat>
  <Paragraphs>88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0" baseType="lpstr">
      <vt:lpstr>Technika</vt:lpstr>
      <vt:lpstr>Technika-Bold</vt:lpstr>
      <vt:lpstr>Arial</vt:lpstr>
      <vt:lpstr>Motiv Office</vt:lpstr>
      <vt:lpstr>Pedagogická konference oboru Biomedicínský technik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FBMI – OBORY BUDOUCNOSTI</dc:title>
  <dc:creator>skopaida</dc:creator>
  <cp:lastModifiedBy>Radim</cp:lastModifiedBy>
  <cp:revision>39</cp:revision>
  <dcterms:created xsi:type="dcterms:W3CDTF">2016-10-24T11:40:37Z</dcterms:created>
  <dcterms:modified xsi:type="dcterms:W3CDTF">2017-01-30T15:53:15Z</dcterms:modified>
</cp:coreProperties>
</file>