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68" r:id="rId8"/>
    <p:sldId id="260" r:id="rId9"/>
    <p:sldId id="258" r:id="rId10"/>
    <p:sldId id="261" r:id="rId11"/>
    <p:sldId id="265" r:id="rId12"/>
    <p:sldId id="266" r:id="rId13"/>
    <p:sldId id="263" r:id="rId14"/>
    <p:sldId id="267" r:id="rId15"/>
    <p:sldId id="264" r:id="rId16"/>
  </p:sldIdLst>
  <p:sldSz cx="12192000" cy="6858000"/>
  <p:notesSz cx="6858000" cy="9144000"/>
  <p:embeddedFontLst>
    <p:embeddedFont>
      <p:font typeface="Technika" panose="00000500000000000000" pitchFamily="2" charset="-18"/>
      <p:regular r:id="rId17"/>
      <p:bold r:id="rId18"/>
      <p:italic r:id="rId19"/>
      <p:boldItalic r:id="rId20"/>
    </p:embeddedFont>
    <p:embeddedFont>
      <p:font typeface="Technika-Bold" panose="00000600000000000000" charset="-18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Pedagogická konference oboru Biomedicínský technik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FAKULTA BIOMEDICÍNSKÉHO INŽENÝRSTVÍ</a:t>
            </a:r>
          </a:p>
          <a:p>
            <a:r>
              <a:rPr lang="cs-CZ" dirty="0"/>
              <a:t>Nám. Sítná 3105, 272 01 Kladno</a:t>
            </a:r>
          </a:p>
          <a:p>
            <a:r>
              <a:rPr lang="cs-CZ" dirty="0"/>
              <a:t>31. 01. 2017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Šablona BP a DP pro BMT a BME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163" y="2590800"/>
            <a:ext cx="113619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Dokument spojující požadavky a doporučení k obsahu i formě závěrečné zprávy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Osnova: povinné a doporučené části závěrečné zprávy a jejich správné pořadí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Shrnutí významu a obsahu klíčových částí zprávy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Příklady typických prvků (grafy, tabulky) a jejich náležitostí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Základní požadavky na formát a na typografii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Prozatím ve formátu .</a:t>
            </a:r>
            <a:r>
              <a:rPr lang="cs-CZ" altLang="cs-CZ" sz="2800" dirty="0" err="1"/>
              <a:t>docx</a:t>
            </a:r>
            <a:r>
              <a:rPr lang="cs-CZ" altLang="cs-CZ" sz="2800" dirty="0"/>
              <a:t>, stále se vyvíjí</a:t>
            </a:r>
          </a:p>
        </p:txBody>
      </p:sp>
    </p:spTree>
    <p:extLst>
      <p:ext uri="{BB962C8B-B14F-4D97-AF65-F5344CB8AC3E}">
        <p14:creationId xmlns:p14="http://schemas.microsoft.com/office/powerpoint/2010/main" val="4224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Výchozí osnova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058" y="2581835"/>
            <a:ext cx="113619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Úvod: motivace, přehled současného stavu, cíle práce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Metody: popis subjektů, protokol měření, (přístroje), zpracování dat, statistické vyhodnocení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Výsledky: především grafy a tabulky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Diskuse: shrnutí zjištění, interpretace výsledků, limitace studie, zhodnocení významu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Závěr: splnění cílů</a:t>
            </a:r>
          </a:p>
        </p:txBody>
      </p:sp>
    </p:spTree>
    <p:extLst>
      <p:ext uri="{BB962C8B-B14F-4D97-AF65-F5344CB8AC3E}">
        <p14:creationId xmlns:p14="http://schemas.microsoft.com/office/powerpoint/2010/main" val="25949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Zpracování výsledků (1)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058" y="2581835"/>
            <a:ext cx="113619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Diskuse výsledků: zjištění číselné hodnoty není konec práce; je nutné zhodnocení a interpretace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Číselný údaj je získán jen s omezenou přesností a tuto přesnost je vhodné vyjádřit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Statistické metody zpracování výsledků vhodné jen někdy; pro studenty zpočátku náročné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Nutné minimum: vhodný počet platných cifer</a:t>
            </a:r>
          </a:p>
        </p:txBody>
      </p:sp>
    </p:spTree>
    <p:extLst>
      <p:ext uri="{BB962C8B-B14F-4D97-AF65-F5344CB8AC3E}">
        <p14:creationId xmlns:p14="http://schemas.microsoft.com/office/powerpoint/2010/main" val="21729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Zpracování výsledků – návrhy (2)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058" y="2581835"/>
            <a:ext cx="11361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Technická a přírodovědná měření: interval spolehlivosti, nejistota měření...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Biomedicínská měření na živých subjektech: interval spolehlivosti, testy hypotéz...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2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Zpracování výsledků – příklad</a:t>
            </a:r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1" y="2642677"/>
            <a:ext cx="10297511" cy="8449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0" y="3618042"/>
            <a:ext cx="10297511" cy="11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Závěr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/>
              <a:t>Student by měl chápat, že: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každé měření má omezenou přesnost; tuto přesnost je vhodné vyjádřit (platnými ciframi, směrodatnou, intervalem spolehlivosti, nejistotou měření...)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práce nekončí změřením a výpočtem výsledků, ale jejich zhodnocením a interpretací</a:t>
            </a:r>
          </a:p>
          <a:p>
            <a:pPr>
              <a:spcAft>
                <a:spcPts val="1200"/>
              </a:spcAft>
            </a:pPr>
            <a:endParaRPr lang="cs-CZ" altLang="cs-CZ" sz="2800" dirty="0"/>
          </a:p>
          <a:p>
            <a:pPr>
              <a:spcAft>
                <a:spcPts val="1200"/>
              </a:spcAft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714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12" y="1804398"/>
            <a:ext cx="114021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0070C0"/>
                </a:solidFill>
              </a:rPr>
              <a:t>Týmový projekt</a:t>
            </a:r>
          </a:p>
          <a:p>
            <a:pPr algn="ctr"/>
            <a:r>
              <a:rPr lang="cs-CZ" sz="5400" dirty="0" smtClean="0">
                <a:solidFill>
                  <a:srgbClr val="0070C0"/>
                </a:solidFill>
              </a:rPr>
              <a:t>Semestrální projekt</a:t>
            </a:r>
          </a:p>
          <a:p>
            <a:pPr algn="ctr"/>
            <a:r>
              <a:rPr lang="cs-CZ" sz="5400" dirty="0" smtClean="0">
                <a:solidFill>
                  <a:srgbClr val="0070C0"/>
                </a:solidFill>
              </a:rPr>
              <a:t>Bakalářská práce</a:t>
            </a:r>
            <a:endParaRPr lang="cs-CZ" sz="2800" dirty="0"/>
          </a:p>
          <a:p>
            <a:pPr algn="ctr"/>
            <a:endParaRPr lang="cs-CZ" sz="2800" dirty="0"/>
          </a:p>
          <a:p>
            <a:pPr algn="ctr"/>
            <a:r>
              <a:rPr lang="cs-CZ" sz="4400" dirty="0"/>
              <a:t>Kudrna, P., </a:t>
            </a:r>
            <a:r>
              <a:rPr lang="cs-CZ" sz="4400" dirty="0" err="1"/>
              <a:t>Ráfl</a:t>
            </a:r>
            <a:r>
              <a:rPr lang="cs-CZ" sz="4400" dirty="0"/>
              <a:t>, J. </a:t>
            </a:r>
          </a:p>
        </p:txBody>
      </p:sp>
    </p:spTree>
    <p:extLst>
      <p:ext uri="{BB962C8B-B14F-4D97-AF65-F5344CB8AC3E}">
        <p14:creationId xmlns:p14="http://schemas.microsoft.com/office/powerpoint/2010/main" val="2759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Projektově orientované předměty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Od druhého ročníku je možné zahájit práce na projektu, který může vyústit v závěrečnou práci.</a:t>
            </a: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	Týmový projekt </a:t>
            </a:r>
            <a:r>
              <a:rPr lang="cs-CZ" altLang="cs-CZ" sz="2000" dirty="0" smtClean="0"/>
              <a:t>– volitelný předmět</a:t>
            </a:r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	Semestrální projekt </a:t>
            </a:r>
            <a:r>
              <a:rPr lang="cs-CZ" altLang="cs-CZ" sz="2000" dirty="0" smtClean="0"/>
              <a:t>– povinný předmět</a:t>
            </a:r>
            <a:endParaRPr lang="cs-CZ" altLang="cs-CZ" sz="2800" dirty="0" smtClean="0"/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r>
              <a:rPr lang="cs-CZ" altLang="cs-CZ" sz="2800" dirty="0" smtClean="0"/>
              <a:t>Bakalářská práce </a:t>
            </a:r>
            <a:r>
              <a:rPr lang="cs-CZ" altLang="cs-CZ" sz="2000" dirty="0" smtClean="0"/>
              <a:t>– povinný předmět</a:t>
            </a:r>
            <a:r>
              <a:rPr lang="cs-CZ" altLang="cs-CZ" sz="2800" dirty="0" smtClean="0"/>
              <a:t>	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1934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Projektově orientované předměty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Od druhého ročníku je možné zahájit práce na projektu, který může vyústit v závěrečnou práci.</a:t>
            </a: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	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r>
              <a:rPr lang="cs-CZ" altLang="cs-CZ" sz="2000" dirty="0" smtClean="0"/>
              <a:t>Týmový projekt	</a:t>
            </a:r>
          </a:p>
          <a:p>
            <a:pPr>
              <a:spcAft>
                <a:spcPts val="1200"/>
              </a:spcAft>
            </a:pPr>
            <a:r>
              <a:rPr lang="cs-CZ" altLang="cs-CZ" sz="2000" dirty="0" smtClean="0"/>
              <a:t>	Semestrální projekt</a:t>
            </a: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>
              <a:spcAft>
                <a:spcPts val="1200"/>
              </a:spcAft>
            </a:pPr>
            <a:r>
              <a:rPr lang="cs-CZ" altLang="cs-CZ" sz="2000" dirty="0" smtClean="0"/>
              <a:t>	Bakalářská práce</a:t>
            </a:r>
            <a:endParaRPr lang="cs-CZ" altLang="cs-CZ" sz="2000" dirty="0" smtClean="0"/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30536" y="3896833"/>
            <a:ext cx="60677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Realizace všech projektů se jeví jako velmi vhodné řešení, bakalářské práce byly velmi pozitivně hodnoceny u SZZ.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0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Projektově orientované předměty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Od druhého ročníku je možné zahájit práce na projektu, který může vyústit v závěrečnou práci.</a:t>
            </a: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	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r>
              <a:rPr lang="cs-CZ" altLang="cs-CZ" sz="2000" dirty="0" smtClean="0"/>
              <a:t>Týmový projekt	</a:t>
            </a:r>
          </a:p>
          <a:p>
            <a:pPr>
              <a:spcAft>
                <a:spcPts val="1200"/>
              </a:spcAft>
            </a:pPr>
            <a:r>
              <a:rPr lang="cs-CZ" altLang="cs-CZ" sz="2000" dirty="0" smtClean="0"/>
              <a:t>	Semestrální projekt</a:t>
            </a: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>
              <a:spcAft>
                <a:spcPts val="1200"/>
              </a:spcAft>
            </a:pPr>
            <a:r>
              <a:rPr lang="cs-CZ" altLang="cs-CZ" sz="2000" dirty="0" smtClean="0"/>
              <a:t>	Bakalářská práce</a:t>
            </a:r>
            <a:endParaRPr lang="cs-CZ" altLang="cs-CZ" sz="2000" dirty="0" smtClean="0"/>
          </a:p>
          <a:p>
            <a:pPr>
              <a:spcAft>
                <a:spcPts val="1200"/>
              </a:spcAft>
            </a:pPr>
            <a:r>
              <a:rPr lang="cs-CZ" altLang="cs-CZ" sz="2800" dirty="0"/>
              <a:t>	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30536" y="3896833"/>
            <a:ext cx="6067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Zlepšení kvality textů </a:t>
            </a:r>
          </a:p>
          <a:p>
            <a:endParaRPr lang="cs-CZ" dirty="0" smtClean="0"/>
          </a:p>
          <a:p>
            <a:r>
              <a:rPr lang="cs-CZ" dirty="0" smtClean="0"/>
              <a:t>Zlepšení prezentačních dovedností studentů</a:t>
            </a:r>
          </a:p>
          <a:p>
            <a:endParaRPr lang="cs-CZ" dirty="0"/>
          </a:p>
          <a:p>
            <a:r>
              <a:rPr lang="cs-CZ" dirty="0" smtClean="0"/>
              <a:t>Často se řeší provozní problémy (jak a kde získat….)</a:t>
            </a:r>
          </a:p>
          <a:p>
            <a:endParaRPr lang="cs-CZ" dirty="0"/>
          </a:p>
          <a:p>
            <a:r>
              <a:rPr lang="cs-CZ" dirty="0" smtClean="0"/>
              <a:t>Není dostatek prostoru na odladění textů – např. abstrakt, úvod, závěr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7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Projektově orientované předměty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Od druhého ročníku je možné zahájit práce na projektu, který může vyústit v závěrečnou práci.</a:t>
            </a: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 smtClean="0"/>
              <a:t>	</a:t>
            </a:r>
          </a:p>
          <a:p>
            <a:pPr>
              <a:spcAft>
                <a:spcPts val="1200"/>
              </a:spcAft>
            </a:pPr>
            <a:r>
              <a:rPr lang="cs-CZ" altLang="cs-CZ" sz="2800" dirty="0"/>
              <a:t>		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30536" y="3896833"/>
            <a:ext cx="6067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Zlepšení kvality textů </a:t>
            </a:r>
          </a:p>
          <a:p>
            <a:endParaRPr lang="cs-CZ" dirty="0" smtClean="0"/>
          </a:p>
          <a:p>
            <a:r>
              <a:rPr lang="cs-CZ" dirty="0" smtClean="0"/>
              <a:t>Zlepšení prezentačních dovedností studentů</a:t>
            </a:r>
          </a:p>
          <a:p>
            <a:endParaRPr lang="cs-CZ" dirty="0"/>
          </a:p>
          <a:p>
            <a:r>
              <a:rPr lang="cs-CZ" dirty="0" smtClean="0"/>
              <a:t>Často se řeší provozní problémy (jak a kde získat….)</a:t>
            </a:r>
          </a:p>
          <a:p>
            <a:endParaRPr lang="cs-CZ" dirty="0"/>
          </a:p>
          <a:p>
            <a:r>
              <a:rPr lang="cs-CZ" dirty="0" smtClean="0"/>
              <a:t>Není dostatek prostoru na odladění textů – např. abstrakt, úvod, závěr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2282" y="4239491"/>
            <a:ext cx="3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Návrh řešení:</a:t>
            </a:r>
          </a:p>
          <a:p>
            <a:endParaRPr lang="cs-CZ" dirty="0" smtClean="0"/>
          </a:p>
          <a:p>
            <a:r>
              <a:rPr lang="cs-CZ" dirty="0" smtClean="0"/>
              <a:t>Zavedení povinného předmětu Metodologie výzkumné práce, alespoň v rozsahu 1+1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12" y="1804398"/>
            <a:ext cx="114021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rgbClr val="0070C0"/>
                </a:solidFill>
              </a:rPr>
              <a:t>Sjednocení požadavků na projektové zprávy a na prezentaci výsledků</a:t>
            </a:r>
            <a:br>
              <a:rPr lang="cs-CZ" sz="5400" dirty="0">
                <a:solidFill>
                  <a:srgbClr val="0070C0"/>
                </a:solidFill>
              </a:rPr>
            </a:br>
            <a:endParaRPr lang="cs-CZ" sz="2800" dirty="0"/>
          </a:p>
          <a:p>
            <a:pPr algn="ctr"/>
            <a:endParaRPr lang="cs-CZ" sz="2800" dirty="0"/>
          </a:p>
          <a:p>
            <a:pPr algn="ctr"/>
            <a:r>
              <a:rPr lang="cs-CZ" sz="4400" dirty="0"/>
              <a:t>Kudrna, P., </a:t>
            </a:r>
            <a:r>
              <a:rPr lang="cs-CZ" sz="4400" dirty="0" err="1"/>
              <a:t>Ráfl</a:t>
            </a:r>
            <a:r>
              <a:rPr lang="cs-CZ" sz="4400" dirty="0"/>
              <a:t>, J. </a:t>
            </a:r>
          </a:p>
        </p:txBody>
      </p:sp>
    </p:spTree>
    <p:extLst>
      <p:ext uri="{BB962C8B-B14F-4D97-AF65-F5344CB8AC3E}">
        <p14:creationId xmlns:p14="http://schemas.microsoft.com/office/powerpoint/2010/main" val="18391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solidFill>
                  <a:srgbClr val="0070C0"/>
                </a:solidFill>
              </a:rPr>
              <a:t>Cíl/cíle sdělení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/>
              <a:t>Sjednocení formálních požadavků na předmětové referáty, semestrální a týmové projekty, semestrální práce a bakalářskou práci</a:t>
            </a:r>
          </a:p>
          <a:p>
            <a:pPr>
              <a:spcAft>
                <a:spcPts val="1200"/>
              </a:spcAft>
            </a:pPr>
            <a:endParaRPr lang="cs-CZ" altLang="cs-CZ" sz="2800" dirty="0"/>
          </a:p>
          <a:p>
            <a:pPr>
              <a:spcAft>
                <a:spcPts val="1200"/>
              </a:spcAft>
            </a:pPr>
            <a:r>
              <a:rPr lang="cs-CZ" altLang="cs-CZ" sz="2800" dirty="0"/>
              <a:t>Metodika pro aplikaci základního (statistického) zpracování výsledků</a:t>
            </a:r>
          </a:p>
        </p:txBody>
      </p:sp>
    </p:spTree>
    <p:extLst>
      <p:ext uri="{BB962C8B-B14F-4D97-AF65-F5344CB8AC3E}">
        <p14:creationId xmlns:p14="http://schemas.microsoft.com/office/powerpoint/2010/main" val="289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Sjednocení požadavků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058" y="2599764"/>
            <a:ext cx="11361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Přílišná rozdílnost až protichůdnost požadavků v jednotlivých předmětech ale není žádoucí a může studenty mást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Každý obor má svá metodologická specifika a publikační zvyklosti, které je nutné respektovat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Lze definovat společný základ?</a:t>
            </a:r>
          </a:p>
          <a:p>
            <a:pPr>
              <a:spcAft>
                <a:spcPts val="1200"/>
              </a:spcAft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7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420</TotalTime>
  <Words>531</Words>
  <Application>Microsoft Office PowerPoint</Application>
  <PresentationFormat>Širokoúhlá obrazovka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Technika</vt:lpstr>
      <vt:lpstr>Technika-Bold</vt:lpstr>
      <vt:lpstr>Arial</vt:lpstr>
      <vt:lpstr>Motiv Office</vt:lpstr>
      <vt:lpstr>Pedagogická konference oboru Biomedicínský technik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PC69</cp:lastModifiedBy>
  <cp:revision>36</cp:revision>
  <dcterms:created xsi:type="dcterms:W3CDTF">2016-10-24T11:40:37Z</dcterms:created>
  <dcterms:modified xsi:type="dcterms:W3CDTF">2017-01-30T15:05:07Z</dcterms:modified>
</cp:coreProperties>
</file>